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6" r:id="rId4"/>
  </p:sldMasterIdLst>
  <p:notesMasterIdLst>
    <p:notesMasterId r:id="rId125"/>
  </p:notesMasterIdLst>
  <p:sldIdLst>
    <p:sldId id="256" r:id="rId5"/>
    <p:sldId id="257" r:id="rId6"/>
    <p:sldId id="425" r:id="rId7"/>
    <p:sldId id="258" r:id="rId8"/>
    <p:sldId id="309" r:id="rId9"/>
    <p:sldId id="272" r:id="rId10"/>
    <p:sldId id="262" r:id="rId11"/>
    <p:sldId id="343" r:id="rId12"/>
    <p:sldId id="260" r:id="rId13"/>
    <p:sldId id="263" r:id="rId14"/>
    <p:sldId id="264" r:id="rId15"/>
    <p:sldId id="266" r:id="rId16"/>
    <p:sldId id="268" r:id="rId17"/>
    <p:sldId id="265" r:id="rId18"/>
    <p:sldId id="271" r:id="rId19"/>
    <p:sldId id="274" r:id="rId20"/>
    <p:sldId id="269" r:id="rId21"/>
    <p:sldId id="270" r:id="rId22"/>
    <p:sldId id="275" r:id="rId23"/>
    <p:sldId id="277" r:id="rId24"/>
    <p:sldId id="318" r:id="rId25"/>
    <p:sldId id="326" r:id="rId26"/>
    <p:sldId id="324" r:id="rId27"/>
    <p:sldId id="335" r:id="rId28"/>
    <p:sldId id="337" r:id="rId29"/>
    <p:sldId id="338" r:id="rId30"/>
    <p:sldId id="336" r:id="rId31"/>
    <p:sldId id="339" r:id="rId32"/>
    <p:sldId id="327" r:id="rId33"/>
    <p:sldId id="334" r:id="rId34"/>
    <p:sldId id="329" r:id="rId35"/>
    <p:sldId id="330" r:id="rId36"/>
    <p:sldId id="331" r:id="rId37"/>
    <p:sldId id="332" r:id="rId38"/>
    <p:sldId id="333" r:id="rId39"/>
    <p:sldId id="325" r:id="rId40"/>
    <p:sldId id="342" r:id="rId41"/>
    <p:sldId id="347" r:id="rId42"/>
    <p:sldId id="345" r:id="rId43"/>
    <p:sldId id="346" r:id="rId44"/>
    <p:sldId id="348" r:id="rId45"/>
    <p:sldId id="349" r:id="rId46"/>
    <p:sldId id="340" r:id="rId47"/>
    <p:sldId id="278" r:id="rId48"/>
    <p:sldId id="387" r:id="rId49"/>
    <p:sldId id="388" r:id="rId50"/>
    <p:sldId id="389" r:id="rId51"/>
    <p:sldId id="390" r:id="rId52"/>
    <p:sldId id="391" r:id="rId53"/>
    <p:sldId id="392" r:id="rId54"/>
    <p:sldId id="393" r:id="rId55"/>
    <p:sldId id="394" r:id="rId56"/>
    <p:sldId id="410" r:id="rId57"/>
    <p:sldId id="418" r:id="rId58"/>
    <p:sldId id="401" r:id="rId59"/>
    <p:sldId id="411" r:id="rId60"/>
    <p:sldId id="413" r:id="rId61"/>
    <p:sldId id="412" r:id="rId62"/>
    <p:sldId id="403" r:id="rId63"/>
    <p:sldId id="409" r:id="rId64"/>
    <p:sldId id="417" r:id="rId65"/>
    <p:sldId id="414" r:id="rId66"/>
    <p:sldId id="415" r:id="rId67"/>
    <p:sldId id="416" r:id="rId68"/>
    <p:sldId id="419" r:id="rId69"/>
    <p:sldId id="404" r:id="rId70"/>
    <p:sldId id="405" r:id="rId71"/>
    <p:sldId id="406" r:id="rId72"/>
    <p:sldId id="420" r:id="rId73"/>
    <p:sldId id="351" r:id="rId74"/>
    <p:sldId id="279" r:id="rId75"/>
    <p:sldId id="450" r:id="rId76"/>
    <p:sldId id="451" r:id="rId77"/>
    <p:sldId id="452" r:id="rId78"/>
    <p:sldId id="454" r:id="rId79"/>
    <p:sldId id="455" r:id="rId80"/>
    <p:sldId id="456" r:id="rId81"/>
    <p:sldId id="457" r:id="rId82"/>
    <p:sldId id="458" r:id="rId83"/>
    <p:sldId id="288" r:id="rId84"/>
    <p:sldId id="289" r:id="rId85"/>
    <p:sldId id="290" r:id="rId86"/>
    <p:sldId id="291" r:id="rId87"/>
    <p:sldId id="292" r:id="rId88"/>
    <p:sldId id="293" r:id="rId89"/>
    <p:sldId id="294" r:id="rId90"/>
    <p:sldId id="459" r:id="rId91"/>
    <p:sldId id="306" r:id="rId92"/>
    <p:sldId id="460" r:id="rId93"/>
    <p:sldId id="461" r:id="rId94"/>
    <p:sldId id="462" r:id="rId95"/>
    <p:sldId id="299" r:id="rId96"/>
    <p:sldId id="300" r:id="rId97"/>
    <p:sldId id="301" r:id="rId98"/>
    <p:sldId id="303" r:id="rId99"/>
    <p:sldId id="422" r:id="rId100"/>
    <p:sldId id="310" r:id="rId101"/>
    <p:sldId id="313" r:id="rId102"/>
    <p:sldId id="314" r:id="rId103"/>
    <p:sldId id="295" r:id="rId104"/>
    <p:sldId id="316" r:id="rId105"/>
    <p:sldId id="317" r:id="rId106"/>
    <p:sldId id="323" r:id="rId107"/>
    <p:sldId id="319" r:id="rId108"/>
    <p:sldId id="320" r:id="rId109"/>
    <p:sldId id="302" r:id="rId110"/>
    <p:sldId id="440" r:id="rId111"/>
    <p:sldId id="441" r:id="rId112"/>
    <p:sldId id="442" r:id="rId113"/>
    <p:sldId id="443" r:id="rId114"/>
    <p:sldId id="444" r:id="rId115"/>
    <p:sldId id="447" r:id="rId116"/>
    <p:sldId id="445" r:id="rId117"/>
    <p:sldId id="446" r:id="rId118"/>
    <p:sldId id="448" r:id="rId119"/>
    <p:sldId id="439" r:id="rId120"/>
    <p:sldId id="423" r:id="rId121"/>
    <p:sldId id="463" r:id="rId122"/>
    <p:sldId id="438" r:id="rId123"/>
    <p:sldId id="464" r:id="rId1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67B3868-6A15-FE40-96D6-0FB16A6B7E1A}">
          <p14:sldIdLst>
            <p14:sldId id="256"/>
            <p14:sldId id="257"/>
            <p14:sldId id="425"/>
            <p14:sldId id="258"/>
            <p14:sldId id="309"/>
            <p14:sldId id="272"/>
            <p14:sldId id="262"/>
            <p14:sldId id="343"/>
            <p14:sldId id="260"/>
            <p14:sldId id="263"/>
            <p14:sldId id="264"/>
            <p14:sldId id="266"/>
            <p14:sldId id="268"/>
            <p14:sldId id="265"/>
            <p14:sldId id="271"/>
            <p14:sldId id="274"/>
            <p14:sldId id="269"/>
            <p14:sldId id="270"/>
            <p14:sldId id="275"/>
            <p14:sldId id="277"/>
            <p14:sldId id="318"/>
            <p14:sldId id="326"/>
            <p14:sldId id="324"/>
            <p14:sldId id="335"/>
            <p14:sldId id="337"/>
            <p14:sldId id="338"/>
            <p14:sldId id="336"/>
            <p14:sldId id="339"/>
            <p14:sldId id="327"/>
            <p14:sldId id="334"/>
            <p14:sldId id="329"/>
            <p14:sldId id="330"/>
            <p14:sldId id="331"/>
            <p14:sldId id="332"/>
            <p14:sldId id="333"/>
            <p14:sldId id="325"/>
            <p14:sldId id="342"/>
            <p14:sldId id="347"/>
            <p14:sldId id="345"/>
            <p14:sldId id="346"/>
            <p14:sldId id="348"/>
            <p14:sldId id="349"/>
            <p14:sldId id="340"/>
            <p14:sldId id="278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410"/>
            <p14:sldId id="418"/>
            <p14:sldId id="401"/>
            <p14:sldId id="411"/>
            <p14:sldId id="413"/>
            <p14:sldId id="412"/>
            <p14:sldId id="403"/>
            <p14:sldId id="409"/>
            <p14:sldId id="417"/>
            <p14:sldId id="414"/>
            <p14:sldId id="415"/>
            <p14:sldId id="416"/>
            <p14:sldId id="419"/>
            <p14:sldId id="404"/>
            <p14:sldId id="405"/>
            <p14:sldId id="406"/>
            <p14:sldId id="420"/>
            <p14:sldId id="351"/>
            <p14:sldId id="279"/>
            <p14:sldId id="450"/>
            <p14:sldId id="451"/>
            <p14:sldId id="452"/>
            <p14:sldId id="454"/>
            <p14:sldId id="455"/>
            <p14:sldId id="456"/>
            <p14:sldId id="457"/>
            <p14:sldId id="458"/>
            <p14:sldId id="288"/>
            <p14:sldId id="289"/>
            <p14:sldId id="290"/>
            <p14:sldId id="291"/>
            <p14:sldId id="292"/>
            <p14:sldId id="293"/>
            <p14:sldId id="294"/>
            <p14:sldId id="459"/>
            <p14:sldId id="306"/>
            <p14:sldId id="460"/>
            <p14:sldId id="461"/>
            <p14:sldId id="462"/>
            <p14:sldId id="299"/>
            <p14:sldId id="300"/>
            <p14:sldId id="301"/>
            <p14:sldId id="303"/>
            <p14:sldId id="422"/>
            <p14:sldId id="310"/>
            <p14:sldId id="313"/>
            <p14:sldId id="314"/>
            <p14:sldId id="295"/>
            <p14:sldId id="316"/>
            <p14:sldId id="317"/>
            <p14:sldId id="323"/>
            <p14:sldId id="319"/>
            <p14:sldId id="320"/>
            <p14:sldId id="302"/>
            <p14:sldId id="440"/>
            <p14:sldId id="441"/>
            <p14:sldId id="442"/>
            <p14:sldId id="443"/>
            <p14:sldId id="444"/>
            <p14:sldId id="447"/>
            <p14:sldId id="445"/>
            <p14:sldId id="446"/>
            <p14:sldId id="448"/>
            <p14:sldId id="439"/>
            <p14:sldId id="423"/>
            <p14:sldId id="463"/>
            <p14:sldId id="438"/>
            <p14:sldId id="4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2446"/>
    <a:srgbClr val="45C4C4"/>
    <a:srgbClr val="FF00E0"/>
    <a:srgbClr val="08D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319D06-5CA9-4050-4774-12C656BD28F2}" v="80" dt="2023-07-06T03:35:58.422"/>
    <p1510:client id="{9592BC0D-064A-4D50-E9A0-9857D1BA789B}" v="16" dt="2023-07-07T18:49:23.081"/>
    <p1510:client id="{F1BC89C5-33CB-8240-B4FF-CC71A956312E}" v="716" dt="2023-06-30T23:48:59.1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56"/>
    <p:restoredTop sz="94668"/>
  </p:normalViewPr>
  <p:slideViewPr>
    <p:cSldViewPr snapToGrid="0">
      <p:cViewPr varScale="1">
        <p:scale>
          <a:sx n="186" d="100"/>
          <a:sy n="186" d="100"/>
        </p:scale>
        <p:origin x="216" y="5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theme" Target="theme/theme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tableStyles" Target="tableStyle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microsoft.com/office/2015/10/relationships/revisionInfo" Target="revisionInfo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6F609B-8025-4C92-8000-C3D79CEA6AAD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9507375-B52E-469A-9424-5836D731ABAF}">
      <dgm:prSet/>
      <dgm:spPr/>
      <dgm:t>
        <a:bodyPr/>
        <a:lstStyle/>
        <a:p>
          <a:r>
            <a:rPr lang="en-US" b="1"/>
            <a:t>A: </a:t>
          </a:r>
          <a:r>
            <a:rPr lang="en-US"/>
            <a:t>RStudio is a programming language</a:t>
          </a:r>
        </a:p>
      </dgm:t>
    </dgm:pt>
    <dgm:pt modelId="{7F18923B-73FB-466D-ADDB-AC3935EAFE7F}" type="parTrans" cxnId="{938B7C5D-5A1F-4C86-865C-3EA103731C7D}">
      <dgm:prSet/>
      <dgm:spPr/>
      <dgm:t>
        <a:bodyPr/>
        <a:lstStyle/>
        <a:p>
          <a:endParaRPr lang="en-US"/>
        </a:p>
      </dgm:t>
    </dgm:pt>
    <dgm:pt modelId="{6C5F5B75-7C93-4A7E-8928-3943BE7ABF32}" type="sibTrans" cxnId="{938B7C5D-5A1F-4C86-865C-3EA103731C7D}">
      <dgm:prSet/>
      <dgm:spPr/>
      <dgm:t>
        <a:bodyPr/>
        <a:lstStyle/>
        <a:p>
          <a:endParaRPr lang="en-US"/>
        </a:p>
      </dgm:t>
    </dgm:pt>
    <dgm:pt modelId="{4872C0D7-CFF7-4719-BF94-D9D83B4F0428}">
      <dgm:prSet/>
      <dgm:spPr/>
      <dgm:t>
        <a:bodyPr/>
        <a:lstStyle/>
        <a:p>
          <a:r>
            <a:rPr lang="en-US" b="1"/>
            <a:t>B: </a:t>
          </a:r>
          <a:r>
            <a:rPr lang="en-US"/>
            <a:t>R and RStudio are the same program</a:t>
          </a:r>
        </a:p>
      </dgm:t>
    </dgm:pt>
    <dgm:pt modelId="{DFFEAED3-F94A-4F22-B3A3-298D9652ABB0}" type="parTrans" cxnId="{C1823312-1AA4-4A1D-ABFB-D20FA79C99DA}">
      <dgm:prSet/>
      <dgm:spPr/>
      <dgm:t>
        <a:bodyPr/>
        <a:lstStyle/>
        <a:p>
          <a:endParaRPr lang="en-US"/>
        </a:p>
      </dgm:t>
    </dgm:pt>
    <dgm:pt modelId="{1A838D53-CB45-47DB-A10D-F4EA8022BF84}" type="sibTrans" cxnId="{C1823312-1AA4-4A1D-ABFB-D20FA79C99DA}">
      <dgm:prSet/>
      <dgm:spPr/>
      <dgm:t>
        <a:bodyPr/>
        <a:lstStyle/>
        <a:p>
          <a:endParaRPr lang="en-US"/>
        </a:p>
      </dgm:t>
    </dgm:pt>
    <dgm:pt modelId="{36B61B81-C6B4-4A67-8FFC-892A21F49CD7}">
      <dgm:prSet/>
      <dgm:spPr/>
      <dgm:t>
        <a:bodyPr/>
        <a:lstStyle/>
        <a:p>
          <a:r>
            <a:rPr lang="en-US" b="1"/>
            <a:t>C: </a:t>
          </a:r>
          <a:r>
            <a:rPr lang="en-US"/>
            <a:t>RStudio is an IDE</a:t>
          </a:r>
        </a:p>
      </dgm:t>
    </dgm:pt>
    <dgm:pt modelId="{65650911-B56A-4340-ACBE-F4A05AC199B9}" type="parTrans" cxnId="{01DA1D4E-B994-42F5-B735-B3F806EAD115}">
      <dgm:prSet/>
      <dgm:spPr/>
      <dgm:t>
        <a:bodyPr/>
        <a:lstStyle/>
        <a:p>
          <a:endParaRPr lang="en-US"/>
        </a:p>
      </dgm:t>
    </dgm:pt>
    <dgm:pt modelId="{59E38D39-0F09-411B-8D91-55675EE1FB83}" type="sibTrans" cxnId="{01DA1D4E-B994-42F5-B735-B3F806EAD115}">
      <dgm:prSet/>
      <dgm:spPr/>
      <dgm:t>
        <a:bodyPr/>
        <a:lstStyle/>
        <a:p>
          <a:endParaRPr lang="en-US"/>
        </a:p>
      </dgm:t>
    </dgm:pt>
    <dgm:pt modelId="{60E1CAD6-86C5-4EE1-B402-292B2B8AFE99}">
      <dgm:prSet/>
      <dgm:spPr/>
      <dgm:t>
        <a:bodyPr/>
        <a:lstStyle/>
        <a:p>
          <a:r>
            <a:rPr lang="en-US" b="1"/>
            <a:t>D: </a:t>
          </a:r>
          <a:r>
            <a:rPr lang="en-US"/>
            <a:t>RStudio is a GUI</a:t>
          </a:r>
        </a:p>
      </dgm:t>
    </dgm:pt>
    <dgm:pt modelId="{4B113DEE-F297-47C0-B73C-A8A785693F8D}" type="parTrans" cxnId="{C6F2337A-E955-4792-A2F7-4E89994C563F}">
      <dgm:prSet/>
      <dgm:spPr/>
      <dgm:t>
        <a:bodyPr/>
        <a:lstStyle/>
        <a:p>
          <a:endParaRPr lang="en-US"/>
        </a:p>
      </dgm:t>
    </dgm:pt>
    <dgm:pt modelId="{943E86E4-2A6C-4B78-86C8-1B198DA327EC}" type="sibTrans" cxnId="{C6F2337A-E955-4792-A2F7-4E89994C563F}">
      <dgm:prSet/>
      <dgm:spPr/>
      <dgm:t>
        <a:bodyPr/>
        <a:lstStyle/>
        <a:p>
          <a:endParaRPr lang="en-US"/>
        </a:p>
      </dgm:t>
    </dgm:pt>
    <dgm:pt modelId="{1CCD53A8-47D4-46F6-B040-5395FB8EFCCC}">
      <dgm:prSet/>
      <dgm:spPr/>
      <dgm:t>
        <a:bodyPr/>
        <a:lstStyle/>
        <a:p>
          <a:r>
            <a:rPr lang="en-US" b="1"/>
            <a:t>E: </a:t>
          </a:r>
          <a:r>
            <a:rPr lang="en-US"/>
            <a:t>R automatically makes our code reproducible</a:t>
          </a:r>
        </a:p>
      </dgm:t>
    </dgm:pt>
    <dgm:pt modelId="{0B07D341-3E34-4E93-AD0F-7A7D3F9772F6}" type="parTrans" cxnId="{B67D0673-F0F9-44C5-B6D7-C36835C8CF9E}">
      <dgm:prSet/>
      <dgm:spPr/>
      <dgm:t>
        <a:bodyPr/>
        <a:lstStyle/>
        <a:p>
          <a:endParaRPr lang="en-US"/>
        </a:p>
      </dgm:t>
    </dgm:pt>
    <dgm:pt modelId="{C63CFCB7-DF03-4DB1-AC17-C853D70F84F9}" type="sibTrans" cxnId="{B67D0673-F0F9-44C5-B6D7-C36835C8CF9E}">
      <dgm:prSet/>
      <dgm:spPr/>
      <dgm:t>
        <a:bodyPr/>
        <a:lstStyle/>
        <a:p>
          <a:endParaRPr lang="en-US"/>
        </a:p>
      </dgm:t>
    </dgm:pt>
    <dgm:pt modelId="{79FE6D62-6DF2-42C2-AA15-2655CADCBDB9}">
      <dgm:prSet/>
      <dgm:spPr/>
      <dgm:t>
        <a:bodyPr/>
        <a:lstStyle/>
        <a:p>
          <a:r>
            <a:rPr lang="en-US" b="1" dirty="0"/>
            <a:t>F: </a:t>
          </a:r>
          <a:r>
            <a:rPr lang="en-US" dirty="0"/>
            <a:t>All R commands have to run through the R console</a:t>
          </a:r>
        </a:p>
      </dgm:t>
    </dgm:pt>
    <dgm:pt modelId="{4724ABCA-E95D-4A93-837C-7B5ADFB4AFDB}" type="parTrans" cxnId="{64A1BE5B-6592-4FE1-8213-F487ECE53B9C}">
      <dgm:prSet/>
      <dgm:spPr/>
      <dgm:t>
        <a:bodyPr/>
        <a:lstStyle/>
        <a:p>
          <a:endParaRPr lang="en-US"/>
        </a:p>
      </dgm:t>
    </dgm:pt>
    <dgm:pt modelId="{3B6FBF86-51EC-47CC-8012-A61111834D43}" type="sibTrans" cxnId="{64A1BE5B-6592-4FE1-8213-F487ECE53B9C}">
      <dgm:prSet/>
      <dgm:spPr/>
      <dgm:t>
        <a:bodyPr/>
        <a:lstStyle/>
        <a:p>
          <a:endParaRPr lang="en-US"/>
        </a:p>
      </dgm:t>
    </dgm:pt>
    <dgm:pt modelId="{197D281F-6E4D-C44C-96AE-3DA24C355D5D}" type="pres">
      <dgm:prSet presAssocID="{3D6F609B-8025-4C92-8000-C3D79CEA6AAD}" presName="linear" presStyleCnt="0">
        <dgm:presLayoutVars>
          <dgm:animLvl val="lvl"/>
          <dgm:resizeHandles val="exact"/>
        </dgm:presLayoutVars>
      </dgm:prSet>
      <dgm:spPr/>
    </dgm:pt>
    <dgm:pt modelId="{5197B924-4BC3-8F42-BD97-4BD4A5938552}" type="pres">
      <dgm:prSet presAssocID="{D9507375-B52E-469A-9424-5836D731ABAF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BA2BF548-A4F0-9448-AF98-69F7719C45CA}" type="pres">
      <dgm:prSet presAssocID="{6C5F5B75-7C93-4A7E-8928-3943BE7ABF32}" presName="spacer" presStyleCnt="0"/>
      <dgm:spPr/>
    </dgm:pt>
    <dgm:pt modelId="{B836360E-BC8D-AC46-B7BE-6562B8A72732}" type="pres">
      <dgm:prSet presAssocID="{4872C0D7-CFF7-4719-BF94-D9D83B4F042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A021C2BE-9FB1-D545-A072-BB2393988B31}" type="pres">
      <dgm:prSet presAssocID="{1A838D53-CB45-47DB-A10D-F4EA8022BF84}" presName="spacer" presStyleCnt="0"/>
      <dgm:spPr/>
    </dgm:pt>
    <dgm:pt modelId="{12CD2EF7-C010-B348-96E6-037E0A2FD60E}" type="pres">
      <dgm:prSet presAssocID="{36B61B81-C6B4-4A67-8FFC-892A21F49CD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4C5EC3C-FD22-E840-99F5-4524A12DB5FF}" type="pres">
      <dgm:prSet presAssocID="{59E38D39-0F09-411B-8D91-55675EE1FB83}" presName="spacer" presStyleCnt="0"/>
      <dgm:spPr/>
    </dgm:pt>
    <dgm:pt modelId="{8109B17E-3696-7343-AC84-3D4F8EB04C04}" type="pres">
      <dgm:prSet presAssocID="{60E1CAD6-86C5-4EE1-B402-292B2B8AFE9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E8B48922-F177-C340-9B20-B79FCB8DDAA4}" type="pres">
      <dgm:prSet presAssocID="{943E86E4-2A6C-4B78-86C8-1B198DA327EC}" presName="spacer" presStyleCnt="0"/>
      <dgm:spPr/>
    </dgm:pt>
    <dgm:pt modelId="{5D35D7B8-2FD5-1246-A4B3-802B4D38D988}" type="pres">
      <dgm:prSet presAssocID="{1CCD53A8-47D4-46F6-B040-5395FB8EFCC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FA7B6BCD-FEA2-924B-8CA9-F6478CAE4636}" type="pres">
      <dgm:prSet presAssocID="{C63CFCB7-DF03-4DB1-AC17-C853D70F84F9}" presName="spacer" presStyleCnt="0"/>
      <dgm:spPr/>
    </dgm:pt>
    <dgm:pt modelId="{71E65F76-A4DF-2141-A18C-76D0B5413511}" type="pres">
      <dgm:prSet presAssocID="{79FE6D62-6DF2-42C2-AA15-2655CADCBDB9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C1823312-1AA4-4A1D-ABFB-D20FA79C99DA}" srcId="{3D6F609B-8025-4C92-8000-C3D79CEA6AAD}" destId="{4872C0D7-CFF7-4719-BF94-D9D83B4F0428}" srcOrd="1" destOrd="0" parTransId="{DFFEAED3-F94A-4F22-B3A3-298D9652ABB0}" sibTransId="{1A838D53-CB45-47DB-A10D-F4EA8022BF84}"/>
    <dgm:cxn modelId="{01DA1D4E-B994-42F5-B735-B3F806EAD115}" srcId="{3D6F609B-8025-4C92-8000-C3D79CEA6AAD}" destId="{36B61B81-C6B4-4A67-8FFC-892A21F49CD7}" srcOrd="2" destOrd="0" parTransId="{65650911-B56A-4340-ACBE-F4A05AC199B9}" sibTransId="{59E38D39-0F09-411B-8D91-55675EE1FB83}"/>
    <dgm:cxn modelId="{12404755-5D69-B248-BEB4-9FCE0042ACA1}" type="presOf" srcId="{60E1CAD6-86C5-4EE1-B402-292B2B8AFE99}" destId="{8109B17E-3696-7343-AC84-3D4F8EB04C04}" srcOrd="0" destOrd="0" presId="urn:microsoft.com/office/officeart/2005/8/layout/vList2"/>
    <dgm:cxn modelId="{64A1BE5B-6592-4FE1-8213-F487ECE53B9C}" srcId="{3D6F609B-8025-4C92-8000-C3D79CEA6AAD}" destId="{79FE6D62-6DF2-42C2-AA15-2655CADCBDB9}" srcOrd="5" destOrd="0" parTransId="{4724ABCA-E95D-4A93-837C-7B5ADFB4AFDB}" sibTransId="{3B6FBF86-51EC-47CC-8012-A61111834D43}"/>
    <dgm:cxn modelId="{938B7C5D-5A1F-4C86-865C-3EA103731C7D}" srcId="{3D6F609B-8025-4C92-8000-C3D79CEA6AAD}" destId="{D9507375-B52E-469A-9424-5836D731ABAF}" srcOrd="0" destOrd="0" parTransId="{7F18923B-73FB-466D-ADDB-AC3935EAFE7F}" sibTransId="{6C5F5B75-7C93-4A7E-8928-3943BE7ABF32}"/>
    <dgm:cxn modelId="{B67D0673-F0F9-44C5-B6D7-C36835C8CF9E}" srcId="{3D6F609B-8025-4C92-8000-C3D79CEA6AAD}" destId="{1CCD53A8-47D4-46F6-B040-5395FB8EFCCC}" srcOrd="4" destOrd="0" parTransId="{0B07D341-3E34-4E93-AD0F-7A7D3F9772F6}" sibTransId="{C63CFCB7-DF03-4DB1-AC17-C853D70F84F9}"/>
    <dgm:cxn modelId="{C6F2337A-E955-4792-A2F7-4E89994C563F}" srcId="{3D6F609B-8025-4C92-8000-C3D79CEA6AAD}" destId="{60E1CAD6-86C5-4EE1-B402-292B2B8AFE99}" srcOrd="3" destOrd="0" parTransId="{4B113DEE-F297-47C0-B73C-A8A785693F8D}" sibTransId="{943E86E4-2A6C-4B78-86C8-1B198DA327EC}"/>
    <dgm:cxn modelId="{0C6EE8A3-3E9D-AA4C-AAF9-01B2EB8AE364}" type="presOf" srcId="{3D6F609B-8025-4C92-8000-C3D79CEA6AAD}" destId="{197D281F-6E4D-C44C-96AE-3DA24C355D5D}" srcOrd="0" destOrd="0" presId="urn:microsoft.com/office/officeart/2005/8/layout/vList2"/>
    <dgm:cxn modelId="{93267AAD-38D7-CF47-8A06-D5F28E6CB40A}" type="presOf" srcId="{D9507375-B52E-469A-9424-5836D731ABAF}" destId="{5197B924-4BC3-8F42-BD97-4BD4A5938552}" srcOrd="0" destOrd="0" presId="urn:microsoft.com/office/officeart/2005/8/layout/vList2"/>
    <dgm:cxn modelId="{950B7DC7-D8CD-2F49-8964-BE56C968CC6C}" type="presOf" srcId="{4872C0D7-CFF7-4719-BF94-D9D83B4F0428}" destId="{B836360E-BC8D-AC46-B7BE-6562B8A72732}" srcOrd="0" destOrd="0" presId="urn:microsoft.com/office/officeart/2005/8/layout/vList2"/>
    <dgm:cxn modelId="{08779FCD-805B-414C-A7AD-70C86CE06E37}" type="presOf" srcId="{36B61B81-C6B4-4A67-8FFC-892A21F49CD7}" destId="{12CD2EF7-C010-B348-96E6-037E0A2FD60E}" srcOrd="0" destOrd="0" presId="urn:microsoft.com/office/officeart/2005/8/layout/vList2"/>
    <dgm:cxn modelId="{7B9C7ACF-A55F-AE46-9AFA-C0996367F13F}" type="presOf" srcId="{79FE6D62-6DF2-42C2-AA15-2655CADCBDB9}" destId="{71E65F76-A4DF-2141-A18C-76D0B5413511}" srcOrd="0" destOrd="0" presId="urn:microsoft.com/office/officeart/2005/8/layout/vList2"/>
    <dgm:cxn modelId="{C49581DA-4116-1E43-BD94-4F14D4C22252}" type="presOf" srcId="{1CCD53A8-47D4-46F6-B040-5395FB8EFCCC}" destId="{5D35D7B8-2FD5-1246-A4B3-802B4D38D988}" srcOrd="0" destOrd="0" presId="urn:microsoft.com/office/officeart/2005/8/layout/vList2"/>
    <dgm:cxn modelId="{F770F2CD-3848-7148-AEFC-C344F1FDE3CE}" type="presParOf" srcId="{197D281F-6E4D-C44C-96AE-3DA24C355D5D}" destId="{5197B924-4BC3-8F42-BD97-4BD4A5938552}" srcOrd="0" destOrd="0" presId="urn:microsoft.com/office/officeart/2005/8/layout/vList2"/>
    <dgm:cxn modelId="{71A7F510-1FD8-BC46-B238-854C28CD46B1}" type="presParOf" srcId="{197D281F-6E4D-C44C-96AE-3DA24C355D5D}" destId="{BA2BF548-A4F0-9448-AF98-69F7719C45CA}" srcOrd="1" destOrd="0" presId="urn:microsoft.com/office/officeart/2005/8/layout/vList2"/>
    <dgm:cxn modelId="{8F357FDC-80B4-E642-AA37-66E7CF26D82D}" type="presParOf" srcId="{197D281F-6E4D-C44C-96AE-3DA24C355D5D}" destId="{B836360E-BC8D-AC46-B7BE-6562B8A72732}" srcOrd="2" destOrd="0" presId="urn:microsoft.com/office/officeart/2005/8/layout/vList2"/>
    <dgm:cxn modelId="{50492C27-9260-4B49-9B69-CBA7324E8247}" type="presParOf" srcId="{197D281F-6E4D-C44C-96AE-3DA24C355D5D}" destId="{A021C2BE-9FB1-D545-A072-BB2393988B31}" srcOrd="3" destOrd="0" presId="urn:microsoft.com/office/officeart/2005/8/layout/vList2"/>
    <dgm:cxn modelId="{81BCD1F0-7E72-2F43-805F-9613A0C4BAAC}" type="presParOf" srcId="{197D281F-6E4D-C44C-96AE-3DA24C355D5D}" destId="{12CD2EF7-C010-B348-96E6-037E0A2FD60E}" srcOrd="4" destOrd="0" presId="urn:microsoft.com/office/officeart/2005/8/layout/vList2"/>
    <dgm:cxn modelId="{61DDA919-24B3-8044-B7A9-DE1812E38AD5}" type="presParOf" srcId="{197D281F-6E4D-C44C-96AE-3DA24C355D5D}" destId="{74C5EC3C-FD22-E840-99F5-4524A12DB5FF}" srcOrd="5" destOrd="0" presId="urn:microsoft.com/office/officeart/2005/8/layout/vList2"/>
    <dgm:cxn modelId="{66CDA7E6-EE81-EC46-A04D-2E5BF979357B}" type="presParOf" srcId="{197D281F-6E4D-C44C-96AE-3DA24C355D5D}" destId="{8109B17E-3696-7343-AC84-3D4F8EB04C04}" srcOrd="6" destOrd="0" presId="urn:microsoft.com/office/officeart/2005/8/layout/vList2"/>
    <dgm:cxn modelId="{512AC5F1-4ECC-0C43-B04E-953BC38FB679}" type="presParOf" srcId="{197D281F-6E4D-C44C-96AE-3DA24C355D5D}" destId="{E8B48922-F177-C340-9B20-B79FCB8DDAA4}" srcOrd="7" destOrd="0" presId="urn:microsoft.com/office/officeart/2005/8/layout/vList2"/>
    <dgm:cxn modelId="{8AC608BF-75BC-DD47-B989-8894BBD535B3}" type="presParOf" srcId="{197D281F-6E4D-C44C-96AE-3DA24C355D5D}" destId="{5D35D7B8-2FD5-1246-A4B3-802B4D38D988}" srcOrd="8" destOrd="0" presId="urn:microsoft.com/office/officeart/2005/8/layout/vList2"/>
    <dgm:cxn modelId="{ABCF79AD-1E00-F041-8963-F7E419C89443}" type="presParOf" srcId="{197D281F-6E4D-C44C-96AE-3DA24C355D5D}" destId="{FA7B6BCD-FEA2-924B-8CA9-F6478CAE4636}" srcOrd="9" destOrd="0" presId="urn:microsoft.com/office/officeart/2005/8/layout/vList2"/>
    <dgm:cxn modelId="{7CEB0C1C-60C9-174D-9350-5B80692F0721}" type="presParOf" srcId="{197D281F-6E4D-C44C-96AE-3DA24C355D5D}" destId="{71E65F76-A4DF-2141-A18C-76D0B5413511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6F609B-8025-4C92-8000-C3D79CEA6AAD}" type="doc">
      <dgm:prSet loTypeId="urn:microsoft.com/office/officeart/2005/8/layout/vList2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9507375-B52E-469A-9424-5836D731ABAF}">
      <dgm:prSet/>
      <dgm:spPr/>
      <dgm:t>
        <a:bodyPr/>
        <a:lstStyle/>
        <a:p>
          <a:r>
            <a:rPr lang="en-US" b="1"/>
            <a:t>A: </a:t>
          </a:r>
          <a:r>
            <a:rPr lang="en-US"/>
            <a:t>"\n" is an empty string</a:t>
          </a:r>
        </a:p>
      </dgm:t>
    </dgm:pt>
    <dgm:pt modelId="{7F18923B-73FB-466D-ADDB-AC3935EAFE7F}" type="parTrans" cxnId="{938B7C5D-5A1F-4C86-865C-3EA103731C7D}">
      <dgm:prSet/>
      <dgm:spPr/>
      <dgm:t>
        <a:bodyPr/>
        <a:lstStyle/>
        <a:p>
          <a:endParaRPr lang="en-US"/>
        </a:p>
      </dgm:t>
    </dgm:pt>
    <dgm:pt modelId="{6C5F5B75-7C93-4A7E-8928-3943BE7ABF32}" type="sibTrans" cxnId="{938B7C5D-5A1F-4C86-865C-3EA103731C7D}">
      <dgm:prSet/>
      <dgm:spPr/>
      <dgm:t>
        <a:bodyPr/>
        <a:lstStyle/>
        <a:p>
          <a:endParaRPr lang="en-US"/>
        </a:p>
      </dgm:t>
    </dgm:pt>
    <dgm:pt modelId="{4872C0D7-CFF7-4719-BF94-D9D83B4F0428}">
      <dgm:prSet/>
      <dgm:spPr/>
      <dgm:t>
        <a:bodyPr/>
        <a:lstStyle/>
        <a:p>
          <a:r>
            <a:rPr lang="en-US" b="1"/>
            <a:t>B: </a:t>
          </a:r>
          <a:r>
            <a:rPr lang="en-US" b="0"/>
            <a:t>(</a:t>
          </a:r>
          <a:r>
            <a:rPr lang="en-US"/>
            <a:t>TRUE &amp; FALSE) | (FALSE | TRUE)</a:t>
          </a:r>
        </a:p>
      </dgm:t>
    </dgm:pt>
    <dgm:pt modelId="{DFFEAED3-F94A-4F22-B3A3-298D9652ABB0}" type="parTrans" cxnId="{C1823312-1AA4-4A1D-ABFB-D20FA79C99DA}">
      <dgm:prSet/>
      <dgm:spPr/>
      <dgm:t>
        <a:bodyPr/>
        <a:lstStyle/>
        <a:p>
          <a:endParaRPr lang="en-US"/>
        </a:p>
      </dgm:t>
    </dgm:pt>
    <dgm:pt modelId="{1A838D53-CB45-47DB-A10D-F4EA8022BF84}" type="sibTrans" cxnId="{C1823312-1AA4-4A1D-ABFB-D20FA79C99DA}">
      <dgm:prSet/>
      <dgm:spPr/>
      <dgm:t>
        <a:bodyPr/>
        <a:lstStyle/>
        <a:p>
          <a:endParaRPr lang="en-US"/>
        </a:p>
      </dgm:t>
    </dgm:pt>
    <dgm:pt modelId="{36B61B81-C6B4-4A67-8FFC-892A21F49CD7}">
      <dgm:prSet/>
      <dgm:spPr/>
      <dgm:t>
        <a:bodyPr/>
        <a:lstStyle/>
        <a:p>
          <a:r>
            <a:rPr lang="en-US" b="1"/>
            <a:t>C: </a:t>
          </a:r>
          <a:r>
            <a:rPr lang="en-US"/>
            <a:t>TRUE == 1</a:t>
          </a:r>
        </a:p>
      </dgm:t>
    </dgm:pt>
    <dgm:pt modelId="{65650911-B56A-4340-ACBE-F4A05AC199B9}" type="parTrans" cxnId="{01DA1D4E-B994-42F5-B735-B3F806EAD115}">
      <dgm:prSet/>
      <dgm:spPr/>
      <dgm:t>
        <a:bodyPr/>
        <a:lstStyle/>
        <a:p>
          <a:endParaRPr lang="en-US"/>
        </a:p>
      </dgm:t>
    </dgm:pt>
    <dgm:pt modelId="{59E38D39-0F09-411B-8D91-55675EE1FB83}" type="sibTrans" cxnId="{01DA1D4E-B994-42F5-B735-B3F806EAD115}">
      <dgm:prSet/>
      <dgm:spPr/>
      <dgm:t>
        <a:bodyPr/>
        <a:lstStyle/>
        <a:p>
          <a:endParaRPr lang="en-US"/>
        </a:p>
      </dgm:t>
    </dgm:pt>
    <dgm:pt modelId="{60E1CAD6-86C5-4EE1-B402-292B2B8AFE99}">
      <dgm:prSet/>
      <dgm:spPr/>
      <dgm:t>
        <a:bodyPr/>
        <a:lstStyle/>
        <a:p>
          <a:r>
            <a:rPr lang="en-US" b="1"/>
            <a:t>D: </a:t>
          </a:r>
          <a:r>
            <a:rPr lang="en-US"/>
            <a:t>“Dog” == “dog”</a:t>
          </a:r>
        </a:p>
      </dgm:t>
    </dgm:pt>
    <dgm:pt modelId="{4B113DEE-F297-47C0-B73C-A8A785693F8D}" type="parTrans" cxnId="{C6F2337A-E955-4792-A2F7-4E89994C563F}">
      <dgm:prSet/>
      <dgm:spPr/>
      <dgm:t>
        <a:bodyPr/>
        <a:lstStyle/>
        <a:p>
          <a:endParaRPr lang="en-US"/>
        </a:p>
      </dgm:t>
    </dgm:pt>
    <dgm:pt modelId="{943E86E4-2A6C-4B78-86C8-1B198DA327EC}" type="sibTrans" cxnId="{C6F2337A-E955-4792-A2F7-4E89994C563F}">
      <dgm:prSet/>
      <dgm:spPr/>
      <dgm:t>
        <a:bodyPr/>
        <a:lstStyle/>
        <a:p>
          <a:endParaRPr lang="en-US"/>
        </a:p>
      </dgm:t>
    </dgm:pt>
    <dgm:pt modelId="{1CCD53A8-47D4-46F6-B040-5395FB8EFCCC}">
      <dgm:prSet/>
      <dgm:spPr/>
      <dgm:t>
        <a:bodyPr/>
        <a:lstStyle/>
        <a:p>
          <a:r>
            <a:rPr lang="en-US" b="1"/>
            <a:t>E: </a:t>
          </a:r>
          <a:r>
            <a:rPr lang="en-US" b="0"/>
            <a:t>"this is a valid character data'</a:t>
          </a:r>
        </a:p>
      </dgm:t>
    </dgm:pt>
    <dgm:pt modelId="{0B07D341-3E34-4E93-AD0F-7A7D3F9772F6}" type="parTrans" cxnId="{B67D0673-F0F9-44C5-B6D7-C36835C8CF9E}">
      <dgm:prSet/>
      <dgm:spPr/>
      <dgm:t>
        <a:bodyPr/>
        <a:lstStyle/>
        <a:p>
          <a:endParaRPr lang="en-US"/>
        </a:p>
      </dgm:t>
    </dgm:pt>
    <dgm:pt modelId="{C63CFCB7-DF03-4DB1-AC17-C853D70F84F9}" type="sibTrans" cxnId="{B67D0673-F0F9-44C5-B6D7-C36835C8CF9E}">
      <dgm:prSet/>
      <dgm:spPr/>
      <dgm:t>
        <a:bodyPr/>
        <a:lstStyle/>
        <a:p>
          <a:endParaRPr lang="en-US"/>
        </a:p>
      </dgm:t>
    </dgm:pt>
    <dgm:pt modelId="{79FE6D62-6DF2-42C2-AA15-2655CADCBDB9}">
      <dgm:prSet/>
      <dgm:spPr/>
      <dgm:t>
        <a:bodyPr/>
        <a:lstStyle/>
        <a:p>
          <a:r>
            <a:rPr lang="en-US" b="1"/>
            <a:t>F: </a:t>
          </a:r>
          <a:r>
            <a:rPr lang="en-US" b="0"/>
            <a:t>The value false can be represented as: FALSE, F, or false</a:t>
          </a:r>
          <a:endParaRPr lang="en-US"/>
        </a:p>
      </dgm:t>
    </dgm:pt>
    <dgm:pt modelId="{4724ABCA-E95D-4A93-837C-7B5ADFB4AFDB}" type="parTrans" cxnId="{64A1BE5B-6592-4FE1-8213-F487ECE53B9C}">
      <dgm:prSet/>
      <dgm:spPr/>
      <dgm:t>
        <a:bodyPr/>
        <a:lstStyle/>
        <a:p>
          <a:endParaRPr lang="en-US"/>
        </a:p>
      </dgm:t>
    </dgm:pt>
    <dgm:pt modelId="{3B6FBF86-51EC-47CC-8012-A61111834D43}" type="sibTrans" cxnId="{64A1BE5B-6592-4FE1-8213-F487ECE53B9C}">
      <dgm:prSet/>
      <dgm:spPr/>
      <dgm:t>
        <a:bodyPr/>
        <a:lstStyle/>
        <a:p>
          <a:endParaRPr lang="en-US"/>
        </a:p>
      </dgm:t>
    </dgm:pt>
    <dgm:pt modelId="{5CCD9127-32B7-DB4A-A33D-7A58AC782A27}" type="pres">
      <dgm:prSet presAssocID="{3D6F609B-8025-4C92-8000-C3D79CEA6AAD}" presName="linear" presStyleCnt="0">
        <dgm:presLayoutVars>
          <dgm:animLvl val="lvl"/>
          <dgm:resizeHandles val="exact"/>
        </dgm:presLayoutVars>
      </dgm:prSet>
      <dgm:spPr/>
    </dgm:pt>
    <dgm:pt modelId="{67E06A66-4DAE-FD45-9BD8-7318DC6B10ED}" type="pres">
      <dgm:prSet presAssocID="{D9507375-B52E-469A-9424-5836D731ABAF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501667CD-D59E-844A-A159-70D89B21DB88}" type="pres">
      <dgm:prSet presAssocID="{6C5F5B75-7C93-4A7E-8928-3943BE7ABF32}" presName="spacer" presStyleCnt="0"/>
      <dgm:spPr/>
    </dgm:pt>
    <dgm:pt modelId="{09CB9222-16AE-764F-84EF-960E4D1FB448}" type="pres">
      <dgm:prSet presAssocID="{4872C0D7-CFF7-4719-BF94-D9D83B4F042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F1B2AA1-47DF-FA47-A2E2-F1C250051D84}" type="pres">
      <dgm:prSet presAssocID="{1A838D53-CB45-47DB-A10D-F4EA8022BF84}" presName="spacer" presStyleCnt="0"/>
      <dgm:spPr/>
    </dgm:pt>
    <dgm:pt modelId="{E18BEB1C-AB8E-E845-9C0D-3577DAE3EA15}" type="pres">
      <dgm:prSet presAssocID="{36B61B81-C6B4-4A67-8FFC-892A21F49CD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AB74B1EF-E615-EC40-ABCA-36A11120A833}" type="pres">
      <dgm:prSet presAssocID="{59E38D39-0F09-411B-8D91-55675EE1FB83}" presName="spacer" presStyleCnt="0"/>
      <dgm:spPr/>
    </dgm:pt>
    <dgm:pt modelId="{858854F6-D7CE-6C4C-9460-ED54EFD8804E}" type="pres">
      <dgm:prSet presAssocID="{60E1CAD6-86C5-4EE1-B402-292B2B8AFE9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30682D6A-130C-2049-B862-DF641D0F54F7}" type="pres">
      <dgm:prSet presAssocID="{943E86E4-2A6C-4B78-86C8-1B198DA327EC}" presName="spacer" presStyleCnt="0"/>
      <dgm:spPr/>
    </dgm:pt>
    <dgm:pt modelId="{F4687A1C-CDF8-F349-860E-81384934A92D}" type="pres">
      <dgm:prSet presAssocID="{1CCD53A8-47D4-46F6-B040-5395FB8EFCC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B900F2B3-377E-6647-874A-7C89D1A7C561}" type="pres">
      <dgm:prSet presAssocID="{C63CFCB7-DF03-4DB1-AC17-C853D70F84F9}" presName="spacer" presStyleCnt="0"/>
      <dgm:spPr/>
    </dgm:pt>
    <dgm:pt modelId="{4A609820-6424-C544-81C6-D626696C7445}" type="pres">
      <dgm:prSet presAssocID="{79FE6D62-6DF2-42C2-AA15-2655CADCBDB9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C1823312-1AA4-4A1D-ABFB-D20FA79C99DA}" srcId="{3D6F609B-8025-4C92-8000-C3D79CEA6AAD}" destId="{4872C0D7-CFF7-4719-BF94-D9D83B4F0428}" srcOrd="1" destOrd="0" parTransId="{DFFEAED3-F94A-4F22-B3A3-298D9652ABB0}" sibTransId="{1A838D53-CB45-47DB-A10D-F4EA8022BF84}"/>
    <dgm:cxn modelId="{01DA1D4E-B994-42F5-B735-B3F806EAD115}" srcId="{3D6F609B-8025-4C92-8000-C3D79CEA6AAD}" destId="{36B61B81-C6B4-4A67-8FFC-892A21F49CD7}" srcOrd="2" destOrd="0" parTransId="{65650911-B56A-4340-ACBE-F4A05AC199B9}" sibTransId="{59E38D39-0F09-411B-8D91-55675EE1FB83}"/>
    <dgm:cxn modelId="{64A1BE5B-6592-4FE1-8213-F487ECE53B9C}" srcId="{3D6F609B-8025-4C92-8000-C3D79CEA6AAD}" destId="{79FE6D62-6DF2-42C2-AA15-2655CADCBDB9}" srcOrd="5" destOrd="0" parTransId="{4724ABCA-E95D-4A93-837C-7B5ADFB4AFDB}" sibTransId="{3B6FBF86-51EC-47CC-8012-A61111834D43}"/>
    <dgm:cxn modelId="{938B7C5D-5A1F-4C86-865C-3EA103731C7D}" srcId="{3D6F609B-8025-4C92-8000-C3D79CEA6AAD}" destId="{D9507375-B52E-469A-9424-5836D731ABAF}" srcOrd="0" destOrd="0" parTransId="{7F18923B-73FB-466D-ADDB-AC3935EAFE7F}" sibTransId="{6C5F5B75-7C93-4A7E-8928-3943BE7ABF32}"/>
    <dgm:cxn modelId="{B67D0673-F0F9-44C5-B6D7-C36835C8CF9E}" srcId="{3D6F609B-8025-4C92-8000-C3D79CEA6AAD}" destId="{1CCD53A8-47D4-46F6-B040-5395FB8EFCCC}" srcOrd="4" destOrd="0" parTransId="{0B07D341-3E34-4E93-AD0F-7A7D3F9772F6}" sibTransId="{C63CFCB7-DF03-4DB1-AC17-C853D70F84F9}"/>
    <dgm:cxn modelId="{C6F2337A-E955-4792-A2F7-4E89994C563F}" srcId="{3D6F609B-8025-4C92-8000-C3D79CEA6AAD}" destId="{60E1CAD6-86C5-4EE1-B402-292B2B8AFE99}" srcOrd="3" destOrd="0" parTransId="{4B113DEE-F297-47C0-B73C-A8A785693F8D}" sibTransId="{943E86E4-2A6C-4B78-86C8-1B198DA327EC}"/>
    <dgm:cxn modelId="{66EFB49C-D1EC-4849-ADE7-A14814F2A7D7}" type="presOf" srcId="{60E1CAD6-86C5-4EE1-B402-292B2B8AFE99}" destId="{858854F6-D7CE-6C4C-9460-ED54EFD8804E}" srcOrd="0" destOrd="0" presId="urn:microsoft.com/office/officeart/2005/8/layout/vList2"/>
    <dgm:cxn modelId="{D2693DB7-7A52-8E44-AEBA-A327862186C5}" type="presOf" srcId="{4872C0D7-CFF7-4719-BF94-D9D83B4F0428}" destId="{09CB9222-16AE-764F-84EF-960E4D1FB448}" srcOrd="0" destOrd="0" presId="urn:microsoft.com/office/officeart/2005/8/layout/vList2"/>
    <dgm:cxn modelId="{1B2CB9B9-743C-0147-9BC4-F7051D99AAEB}" type="presOf" srcId="{1CCD53A8-47D4-46F6-B040-5395FB8EFCCC}" destId="{F4687A1C-CDF8-F349-860E-81384934A92D}" srcOrd="0" destOrd="0" presId="urn:microsoft.com/office/officeart/2005/8/layout/vList2"/>
    <dgm:cxn modelId="{3E1F7EC7-4893-3645-9D75-9D615D8E73D2}" type="presOf" srcId="{3D6F609B-8025-4C92-8000-C3D79CEA6AAD}" destId="{5CCD9127-32B7-DB4A-A33D-7A58AC782A27}" srcOrd="0" destOrd="0" presId="urn:microsoft.com/office/officeart/2005/8/layout/vList2"/>
    <dgm:cxn modelId="{1E1960DF-CBB7-8542-8EB1-A346D38098EC}" type="presOf" srcId="{36B61B81-C6B4-4A67-8FFC-892A21F49CD7}" destId="{E18BEB1C-AB8E-E845-9C0D-3577DAE3EA15}" srcOrd="0" destOrd="0" presId="urn:microsoft.com/office/officeart/2005/8/layout/vList2"/>
    <dgm:cxn modelId="{786405E2-0DAF-EF43-9C12-FEF508C8E8B2}" type="presOf" srcId="{D9507375-B52E-469A-9424-5836D731ABAF}" destId="{67E06A66-4DAE-FD45-9BD8-7318DC6B10ED}" srcOrd="0" destOrd="0" presId="urn:microsoft.com/office/officeart/2005/8/layout/vList2"/>
    <dgm:cxn modelId="{8611F4F5-4DB8-FE47-8F74-A297446DD6A2}" type="presOf" srcId="{79FE6D62-6DF2-42C2-AA15-2655CADCBDB9}" destId="{4A609820-6424-C544-81C6-D626696C7445}" srcOrd="0" destOrd="0" presId="urn:microsoft.com/office/officeart/2005/8/layout/vList2"/>
    <dgm:cxn modelId="{FC787A03-5C79-5A4D-8530-351816D54C9F}" type="presParOf" srcId="{5CCD9127-32B7-DB4A-A33D-7A58AC782A27}" destId="{67E06A66-4DAE-FD45-9BD8-7318DC6B10ED}" srcOrd="0" destOrd="0" presId="urn:microsoft.com/office/officeart/2005/8/layout/vList2"/>
    <dgm:cxn modelId="{A53216CF-6636-4B41-BA59-490E5407D031}" type="presParOf" srcId="{5CCD9127-32B7-DB4A-A33D-7A58AC782A27}" destId="{501667CD-D59E-844A-A159-70D89B21DB88}" srcOrd="1" destOrd="0" presId="urn:microsoft.com/office/officeart/2005/8/layout/vList2"/>
    <dgm:cxn modelId="{8BAAFE5F-DF8B-134C-BFA0-36EB8E69571F}" type="presParOf" srcId="{5CCD9127-32B7-DB4A-A33D-7A58AC782A27}" destId="{09CB9222-16AE-764F-84EF-960E4D1FB448}" srcOrd="2" destOrd="0" presId="urn:microsoft.com/office/officeart/2005/8/layout/vList2"/>
    <dgm:cxn modelId="{63A25164-A6DA-4946-8112-466564B712C4}" type="presParOf" srcId="{5CCD9127-32B7-DB4A-A33D-7A58AC782A27}" destId="{2F1B2AA1-47DF-FA47-A2E2-F1C250051D84}" srcOrd="3" destOrd="0" presId="urn:microsoft.com/office/officeart/2005/8/layout/vList2"/>
    <dgm:cxn modelId="{BD169D8D-9F03-A84D-8C12-6ED4E8A50283}" type="presParOf" srcId="{5CCD9127-32B7-DB4A-A33D-7A58AC782A27}" destId="{E18BEB1C-AB8E-E845-9C0D-3577DAE3EA15}" srcOrd="4" destOrd="0" presId="urn:microsoft.com/office/officeart/2005/8/layout/vList2"/>
    <dgm:cxn modelId="{85D63810-E880-D74E-A56A-B507F533B243}" type="presParOf" srcId="{5CCD9127-32B7-DB4A-A33D-7A58AC782A27}" destId="{AB74B1EF-E615-EC40-ABCA-36A11120A833}" srcOrd="5" destOrd="0" presId="urn:microsoft.com/office/officeart/2005/8/layout/vList2"/>
    <dgm:cxn modelId="{33D043A5-76AA-0643-AE9D-67A8EA2A7FE2}" type="presParOf" srcId="{5CCD9127-32B7-DB4A-A33D-7A58AC782A27}" destId="{858854F6-D7CE-6C4C-9460-ED54EFD8804E}" srcOrd="6" destOrd="0" presId="urn:microsoft.com/office/officeart/2005/8/layout/vList2"/>
    <dgm:cxn modelId="{6AA1E6A8-6B81-7A4C-B400-F35BC9F2762F}" type="presParOf" srcId="{5CCD9127-32B7-DB4A-A33D-7A58AC782A27}" destId="{30682D6A-130C-2049-B862-DF641D0F54F7}" srcOrd="7" destOrd="0" presId="urn:microsoft.com/office/officeart/2005/8/layout/vList2"/>
    <dgm:cxn modelId="{C3C7651F-5FD8-DF4E-8743-049196B4A35F}" type="presParOf" srcId="{5CCD9127-32B7-DB4A-A33D-7A58AC782A27}" destId="{F4687A1C-CDF8-F349-860E-81384934A92D}" srcOrd="8" destOrd="0" presId="urn:microsoft.com/office/officeart/2005/8/layout/vList2"/>
    <dgm:cxn modelId="{9EE5A891-9221-E64E-8450-065CDCD7247B}" type="presParOf" srcId="{5CCD9127-32B7-DB4A-A33D-7A58AC782A27}" destId="{B900F2B3-377E-6647-874A-7C89D1A7C561}" srcOrd="9" destOrd="0" presId="urn:microsoft.com/office/officeart/2005/8/layout/vList2"/>
    <dgm:cxn modelId="{3630A9AF-CC02-5946-9997-BF358F4B725D}" type="presParOf" srcId="{5CCD9127-32B7-DB4A-A33D-7A58AC782A27}" destId="{4A609820-6424-C544-81C6-D626696C7445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97B924-4BC3-8F42-BD97-4BD4A5938552}">
      <dsp:nvSpPr>
        <dsp:cNvPr id="0" name=""/>
        <dsp:cNvSpPr/>
      </dsp:nvSpPr>
      <dsp:spPr>
        <a:xfrm>
          <a:off x="0" y="50864"/>
          <a:ext cx="9601200" cy="52474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A: </a:t>
          </a:r>
          <a:r>
            <a:rPr lang="en-US" sz="2300" kern="1200"/>
            <a:t>RStudio is a programming language</a:t>
          </a:r>
        </a:p>
      </dsp:txBody>
      <dsp:txXfrm>
        <a:off x="25616" y="76480"/>
        <a:ext cx="9549968" cy="473513"/>
      </dsp:txXfrm>
    </dsp:sp>
    <dsp:sp modelId="{B836360E-BC8D-AC46-B7BE-6562B8A72732}">
      <dsp:nvSpPr>
        <dsp:cNvPr id="0" name=""/>
        <dsp:cNvSpPr/>
      </dsp:nvSpPr>
      <dsp:spPr>
        <a:xfrm>
          <a:off x="0" y="641849"/>
          <a:ext cx="9601200" cy="524745"/>
        </a:xfrm>
        <a:prstGeom prst="roundRect">
          <a:avLst/>
        </a:prstGeom>
        <a:gradFill rotWithShape="0">
          <a:gsLst>
            <a:gs pos="0">
              <a:schemeClr val="accent5">
                <a:hueOff val="1766471"/>
                <a:satOff val="5752"/>
                <a:lumOff val="200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1766471"/>
                <a:satOff val="5752"/>
                <a:lumOff val="200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1766471"/>
                <a:satOff val="5752"/>
                <a:lumOff val="200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B: </a:t>
          </a:r>
          <a:r>
            <a:rPr lang="en-US" sz="2300" kern="1200"/>
            <a:t>R and RStudio are the same program</a:t>
          </a:r>
        </a:p>
      </dsp:txBody>
      <dsp:txXfrm>
        <a:off x="25616" y="667465"/>
        <a:ext cx="9549968" cy="473513"/>
      </dsp:txXfrm>
    </dsp:sp>
    <dsp:sp modelId="{12CD2EF7-C010-B348-96E6-037E0A2FD60E}">
      <dsp:nvSpPr>
        <dsp:cNvPr id="0" name=""/>
        <dsp:cNvSpPr/>
      </dsp:nvSpPr>
      <dsp:spPr>
        <a:xfrm>
          <a:off x="0" y="1232834"/>
          <a:ext cx="9601200" cy="524745"/>
        </a:xfrm>
        <a:prstGeom prst="roundRect">
          <a:avLst/>
        </a:prstGeom>
        <a:gradFill rotWithShape="0">
          <a:gsLst>
            <a:gs pos="0">
              <a:schemeClr val="accent5">
                <a:hueOff val="3532942"/>
                <a:satOff val="11503"/>
                <a:lumOff val="400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3532942"/>
                <a:satOff val="11503"/>
                <a:lumOff val="400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3532942"/>
                <a:satOff val="11503"/>
                <a:lumOff val="400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C: </a:t>
          </a:r>
          <a:r>
            <a:rPr lang="en-US" sz="2300" kern="1200"/>
            <a:t>RStudio is an IDE</a:t>
          </a:r>
        </a:p>
      </dsp:txBody>
      <dsp:txXfrm>
        <a:off x="25616" y="1258450"/>
        <a:ext cx="9549968" cy="473513"/>
      </dsp:txXfrm>
    </dsp:sp>
    <dsp:sp modelId="{8109B17E-3696-7343-AC84-3D4F8EB04C04}">
      <dsp:nvSpPr>
        <dsp:cNvPr id="0" name=""/>
        <dsp:cNvSpPr/>
      </dsp:nvSpPr>
      <dsp:spPr>
        <a:xfrm>
          <a:off x="0" y="1823820"/>
          <a:ext cx="9601200" cy="524745"/>
        </a:xfrm>
        <a:prstGeom prst="roundRect">
          <a:avLst/>
        </a:prstGeom>
        <a:gradFill rotWithShape="0">
          <a:gsLst>
            <a:gs pos="0">
              <a:schemeClr val="accent5">
                <a:hueOff val="5299413"/>
                <a:satOff val="17255"/>
                <a:lumOff val="600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5299413"/>
                <a:satOff val="17255"/>
                <a:lumOff val="600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5299413"/>
                <a:satOff val="17255"/>
                <a:lumOff val="600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D: </a:t>
          </a:r>
          <a:r>
            <a:rPr lang="en-US" sz="2300" kern="1200"/>
            <a:t>RStudio is a GUI</a:t>
          </a:r>
        </a:p>
      </dsp:txBody>
      <dsp:txXfrm>
        <a:off x="25616" y="1849436"/>
        <a:ext cx="9549968" cy="473513"/>
      </dsp:txXfrm>
    </dsp:sp>
    <dsp:sp modelId="{5D35D7B8-2FD5-1246-A4B3-802B4D38D988}">
      <dsp:nvSpPr>
        <dsp:cNvPr id="0" name=""/>
        <dsp:cNvSpPr/>
      </dsp:nvSpPr>
      <dsp:spPr>
        <a:xfrm>
          <a:off x="0" y="2414805"/>
          <a:ext cx="9601200" cy="524745"/>
        </a:xfrm>
        <a:prstGeom prst="roundRect">
          <a:avLst/>
        </a:prstGeom>
        <a:gradFill rotWithShape="0">
          <a:gsLst>
            <a:gs pos="0">
              <a:schemeClr val="accent5">
                <a:hueOff val="7065884"/>
                <a:satOff val="23006"/>
                <a:lumOff val="800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7065884"/>
                <a:satOff val="23006"/>
                <a:lumOff val="800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7065884"/>
                <a:satOff val="23006"/>
                <a:lumOff val="800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E: </a:t>
          </a:r>
          <a:r>
            <a:rPr lang="en-US" sz="2300" kern="1200"/>
            <a:t>R automatically makes our code reproducible</a:t>
          </a:r>
        </a:p>
      </dsp:txBody>
      <dsp:txXfrm>
        <a:off x="25616" y="2440421"/>
        <a:ext cx="9549968" cy="473513"/>
      </dsp:txXfrm>
    </dsp:sp>
    <dsp:sp modelId="{71E65F76-A4DF-2141-A18C-76D0B5413511}">
      <dsp:nvSpPr>
        <dsp:cNvPr id="0" name=""/>
        <dsp:cNvSpPr/>
      </dsp:nvSpPr>
      <dsp:spPr>
        <a:xfrm>
          <a:off x="0" y="3005790"/>
          <a:ext cx="9601200" cy="524745"/>
        </a:xfrm>
        <a:prstGeom prst="roundRect">
          <a:avLst/>
        </a:prstGeom>
        <a:gradFill rotWithShape="0">
          <a:gsLst>
            <a:gs pos="0">
              <a:schemeClr val="accent5">
                <a:hueOff val="8832355"/>
                <a:satOff val="28758"/>
                <a:lumOff val="1000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8832355"/>
                <a:satOff val="28758"/>
                <a:lumOff val="1000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8832355"/>
                <a:satOff val="28758"/>
                <a:lumOff val="1000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F: </a:t>
          </a:r>
          <a:r>
            <a:rPr lang="en-US" sz="2300" kern="1200" dirty="0"/>
            <a:t>All R commands have to run through the R console</a:t>
          </a:r>
        </a:p>
      </dsp:txBody>
      <dsp:txXfrm>
        <a:off x="25616" y="3031406"/>
        <a:ext cx="9549968" cy="4735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E06A66-4DAE-FD45-9BD8-7318DC6B10ED}">
      <dsp:nvSpPr>
        <dsp:cNvPr id="0" name=""/>
        <dsp:cNvSpPr/>
      </dsp:nvSpPr>
      <dsp:spPr>
        <a:xfrm>
          <a:off x="0" y="50864"/>
          <a:ext cx="9601200" cy="52474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A: </a:t>
          </a:r>
          <a:r>
            <a:rPr lang="en-US" sz="2300" kern="1200"/>
            <a:t>"\n" is an empty string</a:t>
          </a:r>
        </a:p>
      </dsp:txBody>
      <dsp:txXfrm>
        <a:off x="25616" y="76480"/>
        <a:ext cx="9549968" cy="473513"/>
      </dsp:txXfrm>
    </dsp:sp>
    <dsp:sp modelId="{09CB9222-16AE-764F-84EF-960E4D1FB448}">
      <dsp:nvSpPr>
        <dsp:cNvPr id="0" name=""/>
        <dsp:cNvSpPr/>
      </dsp:nvSpPr>
      <dsp:spPr>
        <a:xfrm>
          <a:off x="0" y="641849"/>
          <a:ext cx="9601200" cy="52474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B: </a:t>
          </a:r>
          <a:r>
            <a:rPr lang="en-US" sz="2300" b="0" kern="1200"/>
            <a:t>(</a:t>
          </a:r>
          <a:r>
            <a:rPr lang="en-US" sz="2300" kern="1200"/>
            <a:t>TRUE &amp; FALSE) | (FALSE | TRUE)</a:t>
          </a:r>
        </a:p>
      </dsp:txBody>
      <dsp:txXfrm>
        <a:off x="25616" y="667465"/>
        <a:ext cx="9549968" cy="473513"/>
      </dsp:txXfrm>
    </dsp:sp>
    <dsp:sp modelId="{E18BEB1C-AB8E-E845-9C0D-3577DAE3EA15}">
      <dsp:nvSpPr>
        <dsp:cNvPr id="0" name=""/>
        <dsp:cNvSpPr/>
      </dsp:nvSpPr>
      <dsp:spPr>
        <a:xfrm>
          <a:off x="0" y="1232834"/>
          <a:ext cx="9601200" cy="52474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C: </a:t>
          </a:r>
          <a:r>
            <a:rPr lang="en-US" sz="2300" kern="1200"/>
            <a:t>TRUE == 1</a:t>
          </a:r>
        </a:p>
      </dsp:txBody>
      <dsp:txXfrm>
        <a:off x="25616" y="1258450"/>
        <a:ext cx="9549968" cy="473513"/>
      </dsp:txXfrm>
    </dsp:sp>
    <dsp:sp modelId="{858854F6-D7CE-6C4C-9460-ED54EFD8804E}">
      <dsp:nvSpPr>
        <dsp:cNvPr id="0" name=""/>
        <dsp:cNvSpPr/>
      </dsp:nvSpPr>
      <dsp:spPr>
        <a:xfrm>
          <a:off x="0" y="1823820"/>
          <a:ext cx="9601200" cy="52474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D: </a:t>
          </a:r>
          <a:r>
            <a:rPr lang="en-US" sz="2300" kern="1200"/>
            <a:t>“Dog” == “dog”</a:t>
          </a:r>
        </a:p>
      </dsp:txBody>
      <dsp:txXfrm>
        <a:off x="25616" y="1849436"/>
        <a:ext cx="9549968" cy="473513"/>
      </dsp:txXfrm>
    </dsp:sp>
    <dsp:sp modelId="{F4687A1C-CDF8-F349-860E-81384934A92D}">
      <dsp:nvSpPr>
        <dsp:cNvPr id="0" name=""/>
        <dsp:cNvSpPr/>
      </dsp:nvSpPr>
      <dsp:spPr>
        <a:xfrm>
          <a:off x="0" y="2414805"/>
          <a:ext cx="9601200" cy="52474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E: </a:t>
          </a:r>
          <a:r>
            <a:rPr lang="en-US" sz="2300" b="0" kern="1200"/>
            <a:t>"this is a valid character data'</a:t>
          </a:r>
        </a:p>
      </dsp:txBody>
      <dsp:txXfrm>
        <a:off x="25616" y="2440421"/>
        <a:ext cx="9549968" cy="473513"/>
      </dsp:txXfrm>
    </dsp:sp>
    <dsp:sp modelId="{4A609820-6424-C544-81C6-D626696C7445}">
      <dsp:nvSpPr>
        <dsp:cNvPr id="0" name=""/>
        <dsp:cNvSpPr/>
      </dsp:nvSpPr>
      <dsp:spPr>
        <a:xfrm>
          <a:off x="0" y="3005790"/>
          <a:ext cx="9601200" cy="52474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F: </a:t>
          </a:r>
          <a:r>
            <a:rPr lang="en-US" sz="2300" b="0" kern="1200"/>
            <a:t>The value false can be represented as: FALSE, F, or false</a:t>
          </a:r>
          <a:endParaRPr lang="en-US" sz="2300" kern="1200"/>
        </a:p>
      </dsp:txBody>
      <dsp:txXfrm>
        <a:off x="25616" y="3031406"/>
        <a:ext cx="9549968" cy="4735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75FAE4-C071-0046-8194-56F552A7C42D}" type="datetimeFigureOut">
              <a:rPr lang="en-US" smtClean="0"/>
              <a:t>9/12/23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63C950-DBC6-CB49-AA32-9FA15D684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84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3C950-DBC6-CB49-AA32-9FA15D6848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621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g5bfac3766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7" name="Google Shape;1697;g5bfac3766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g5bfac3766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3" name="Google Shape;1703;g5bfac3766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g5bfac3766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9" name="Google Shape;1709;g5bfac3766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 that exist inside the function -- can have the same name as your variables -- it's OK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g5bfac37669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5" name="Google Shape;1715;g5bfac37669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g5bfac37669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1" name="Google Shape;1721;g5bfac37669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5bfac3766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5bfac3766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5bfac37669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5bfac37669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R, we call named arguments, keyword arguments.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90092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5bfac37669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5bfac37669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R, we call named arguments, keyword arguments.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730216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5bfac37669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5bfac37669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R, we call named arguments, keyword arguments.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6d1522991120abdd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6d1522991120abdd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5bfac37669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5bfac37669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R, we call named arguments, keyword arguments.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406937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5bfac37669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5bfac37669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R, we call named arguments, keyword arguments.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880062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g5bfac37669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8" name="Google Shape;1778;g5bfac37669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R, we call named arguments, keyword arguments.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608370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5bfac37669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5bfac37669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R, we call named arguments, keyword arguments.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5bfac37669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Google Shape;1765;g5bfac37669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R, we call named arguments, keyword arguments.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537674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5bfac37669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Google Shape;1765;g5bfac37669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R, we call named arguments, keyword arguments.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682644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5bfac37669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Google Shape;1765;g5bfac37669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R, we call named arguments, keyword arguments.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17804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5bfac37669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Google Shape;1765;g5bfac37669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R, we call named arguments, keyword arguments.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744797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5bfac37669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Google Shape;1765;g5bfac37669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R, we call named arguments, keyword arguments.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682923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5bfac37669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Google Shape;1765;g5bfac37669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R, we call named arguments, keyword arguments.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50086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6d1522991120abdd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6d1522991120abdd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94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g5bfac37669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3" name="Google Shape;1803;g5bfac37669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g5bfac37669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9" name="Google Shape;1809;g5bfac37669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5bfac37669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5bfac37669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8114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9176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9147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9854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5442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205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9721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6d1522991120abdd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6d1522991120abdd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00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b1839f1a1_0_1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b1839f1a1_0_1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5b1839f1a1_0_1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5b1839f1a1_0_1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5b1839f1a1_0_1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5b1839f1a1_0_1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5b1839f1a1_0_1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5b1839f1a1_0_1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5b1839f1a1_0_1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5b1839f1a1_0_1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b1839f1a1_0_1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b1839f1a1_0_1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7172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0284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6d1522991120abdd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6d1522991120abdd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01650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05117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5b1839f1a1_0_1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5b1839f1a1_0_17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5b1839f1a1_0_1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5b1839f1a1_0_1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5b1839f1a1_0_1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5b1839f1a1_0_1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5b1839f1a1_0_1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5b1839f1a1_0_1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5b1839f1a1_0_1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5b1839f1a1_0_1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it's not about the extension -- extension doesn't determine if a file is plain text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5b1839f1a1_0_1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5b1839f1a1_0_1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5b1839f1a1_0_1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5b1839f1a1_0_1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5bfac3766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5bfac3766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6d1522991120abdd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6d1522991120abdd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5b1839f1a1_0_1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5b1839f1a1_0_17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5c2ad8569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5c2ad8569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ce94629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ce94629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6d1522991120abdd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6d1522991120abdd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6d1522991120abdd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6d1522991120abdd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g5bfac3766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5" name="Google Shape;1685;g5bfac3766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365131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863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808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">
  <p:cSld name="Cod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50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4037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  <a:defRPr>
                <a:solidFill>
                  <a:srgbClr val="434343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317403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oints">
  <p:cSld name="Big Point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12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643900" y="1921167"/>
            <a:ext cx="11132400" cy="4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2667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3874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59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2765473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03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080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87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872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26583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80930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97310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919" r:id="rId13"/>
    <p:sldLayoutId id="2147483920" r:id="rId14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sv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nuitrcs/rworkshops/master/README.md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05C7100-D33D-6A6F-4834-45D5071AE1CF}"/>
              </a:ext>
            </a:extLst>
          </p:cNvPr>
          <p:cNvSpPr/>
          <p:nvPr/>
        </p:nvSpPr>
        <p:spPr>
          <a:xfrm>
            <a:off x="11814" y="0"/>
            <a:ext cx="12180185" cy="26581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62" y="532387"/>
            <a:ext cx="12117124" cy="100536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a typeface="Calibri Light"/>
                <a:cs typeface="Calibri Light"/>
              </a:rPr>
              <a:t>R Programming Concepts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8417" y="3015665"/>
            <a:ext cx="9635165" cy="2213543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endParaRPr lang="en-US" i="1" dirty="0">
              <a:ea typeface="Calibri"/>
              <a:cs typeface="Calibri"/>
            </a:endParaRPr>
          </a:p>
          <a:p>
            <a:r>
              <a:rPr lang="en-US" sz="2200" i="1" dirty="0">
                <a:ea typeface="Calibri"/>
                <a:cs typeface="Calibri"/>
              </a:rPr>
              <a:t>You should have R &amp; RStudio installed</a:t>
            </a:r>
            <a:endParaRPr lang="en-US" sz="2200" dirty="0">
              <a:ea typeface="Calibri"/>
              <a:cs typeface="Calibri"/>
            </a:endParaRPr>
          </a:p>
          <a:p>
            <a:r>
              <a:rPr lang="en-US" sz="2200" dirty="0">
                <a:solidFill>
                  <a:schemeClr val="accent6">
                    <a:lumMod val="75000"/>
                  </a:schemeClr>
                </a:solidFill>
                <a:ea typeface="Calibri"/>
                <a:cs typeface="Calibri"/>
              </a:rPr>
              <a:t>https://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ea typeface="Calibri"/>
                <a:cs typeface="Calibri"/>
              </a:rPr>
              <a:t>sites.northwestern.edu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ea typeface="Calibri"/>
                <a:cs typeface="Calibri"/>
              </a:rPr>
              <a:t>/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ea typeface="Calibri"/>
                <a:cs typeface="Calibri"/>
              </a:rPr>
              <a:t>researchcomputing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ea typeface="Calibri"/>
                <a:cs typeface="Calibri"/>
              </a:rPr>
              <a:t>/resources/r-and-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ea typeface="Calibri"/>
                <a:cs typeface="Calibri"/>
              </a:rPr>
              <a:t>rstudio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ea typeface="Calibri"/>
                <a:cs typeface="Calibri"/>
              </a:rPr>
              <a:t>/</a:t>
            </a:r>
          </a:p>
          <a:p>
            <a:endParaRPr lang="en-US" sz="2200" dirty="0">
              <a:ea typeface="Calibri"/>
              <a:cs typeface="Calibri"/>
            </a:endParaRPr>
          </a:p>
          <a:p>
            <a:endParaRPr lang="en-US" sz="2200" dirty="0">
              <a:ea typeface="Calibri"/>
              <a:cs typeface="Calibri"/>
            </a:endParaRPr>
          </a:p>
          <a:p>
            <a:r>
              <a:rPr lang="en-US" sz="2200" dirty="0">
                <a:highlight>
                  <a:srgbClr val="00FF00"/>
                </a:highlight>
                <a:ea typeface="Calibri"/>
                <a:cs typeface="Calibri"/>
              </a:rPr>
              <a:t>Download materials from:</a:t>
            </a:r>
          </a:p>
          <a:p>
            <a:r>
              <a:rPr lang="en-US" b="1" dirty="0">
                <a:highlight>
                  <a:srgbClr val="00FF00"/>
                </a:highlight>
                <a:ea typeface="Calibri"/>
                <a:cs typeface="Calibri"/>
              </a:rPr>
              <a:t>https://</a:t>
            </a:r>
            <a:r>
              <a:rPr lang="en-US" b="1" dirty="0" err="1">
                <a:highlight>
                  <a:srgbClr val="00FF00"/>
                </a:highlight>
                <a:ea typeface="Calibri"/>
                <a:cs typeface="Calibri"/>
              </a:rPr>
              <a:t>github.com</a:t>
            </a:r>
            <a:r>
              <a:rPr lang="en-US" b="1" dirty="0">
                <a:highlight>
                  <a:srgbClr val="00FF00"/>
                </a:highlight>
                <a:ea typeface="Calibri"/>
                <a:cs typeface="Calibri"/>
              </a:rPr>
              <a:t>/</a:t>
            </a:r>
            <a:r>
              <a:rPr lang="en-US" b="1" dirty="0" err="1">
                <a:highlight>
                  <a:srgbClr val="00FF00"/>
                </a:highlight>
                <a:ea typeface="Calibri"/>
                <a:cs typeface="Calibri"/>
              </a:rPr>
              <a:t>nuitrcs</a:t>
            </a:r>
            <a:r>
              <a:rPr lang="en-US" b="1" dirty="0">
                <a:highlight>
                  <a:srgbClr val="00FF00"/>
                </a:highlight>
                <a:ea typeface="Calibri"/>
                <a:cs typeface="Calibri"/>
              </a:rPr>
              <a:t>/R-programming-concepts-Chicago-2023</a:t>
            </a:r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3E785B9D-7BD2-2183-4FF9-A6AD70B5E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976" y="6039892"/>
            <a:ext cx="6246037" cy="817916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61A2846-1A8E-19EB-FBF9-3AA304C7887C}"/>
              </a:ext>
            </a:extLst>
          </p:cNvPr>
          <p:cNvSpPr txBox="1">
            <a:spLocks/>
          </p:cNvSpPr>
          <p:nvPr/>
        </p:nvSpPr>
        <p:spPr>
          <a:xfrm>
            <a:off x="1479566" y="1778065"/>
            <a:ext cx="9144000" cy="639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  <a:ea typeface="Calibri"/>
                <a:cs typeface="Calibri"/>
              </a:rPr>
              <a:t>Sep 13-14, 2023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A9435-51E9-896F-3A14-C3E8E3677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67241" cy="1336073"/>
          </a:xfrm>
        </p:spPr>
        <p:txBody>
          <a:bodyPr>
            <a:normAutofit/>
          </a:bodyPr>
          <a:lstStyle/>
          <a:p>
            <a:r>
              <a:rPr lang="en-US">
                <a:ea typeface="Calibri Light"/>
                <a:cs typeface="Calibri Light"/>
              </a:rPr>
              <a:t>Console/Terminal/Shell/Command Line Interface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EDB9F-929C-F7C9-5E23-8F1425BD0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Simple computer program where we type </a:t>
            </a:r>
            <a:r>
              <a:rPr lang="en-US" i="1" dirty="0">
                <a:ea typeface="Calibri" panose="020F0502020204030204"/>
                <a:cs typeface="Calibri" panose="020F0502020204030204"/>
              </a:rPr>
              <a:t>commands</a:t>
            </a:r>
            <a:r>
              <a:rPr lang="en-US" dirty="0">
                <a:ea typeface="Calibri" panose="020F0502020204030204"/>
                <a:cs typeface="Calibri" panose="020F0502020204030204"/>
              </a:rPr>
              <a:t>, one </a:t>
            </a:r>
            <a:r>
              <a:rPr lang="en-US" i="1" dirty="0">
                <a:ea typeface="Calibri" panose="020F0502020204030204"/>
                <a:cs typeface="Calibri" panose="020F0502020204030204"/>
              </a:rPr>
              <a:t>line</a:t>
            </a:r>
            <a:r>
              <a:rPr lang="en-US" dirty="0">
                <a:ea typeface="Calibri" panose="020F0502020204030204"/>
                <a:cs typeface="Calibri" panose="020F0502020204030204"/>
              </a:rPr>
              <a:t> at a time (hence: </a:t>
            </a:r>
            <a:r>
              <a:rPr lang="en-US" b="1" dirty="0">
                <a:ea typeface="Calibri" panose="020F0502020204030204"/>
                <a:cs typeface="Calibri" panose="020F0502020204030204"/>
              </a:rPr>
              <a:t>command line</a:t>
            </a:r>
            <a:r>
              <a:rPr lang="en-US" dirty="0">
                <a:ea typeface="Calibri" panose="020F0502020204030204"/>
                <a:cs typeface="Calibri" panose="020F0502020204030204"/>
              </a:rPr>
              <a:t>)</a:t>
            </a:r>
          </a:p>
          <a:p>
            <a:pPr marL="0" indent="0">
              <a:buNone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They can run different “languages”: bash,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zsh</a:t>
            </a:r>
            <a:r>
              <a:rPr lang="en-US" dirty="0">
                <a:ea typeface="Calibri" panose="020F0502020204030204"/>
                <a:cs typeface="Calibri" panose="020F0502020204030204"/>
              </a:rPr>
              <a:t>, PowerShell (Windows), R, Python</a:t>
            </a:r>
          </a:p>
          <a:p>
            <a:pPr marL="0" indent="0">
              <a:buNone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Type instructions at a prompt (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ea typeface="Calibri" panose="020F0502020204030204"/>
                <a:cs typeface="Calibri" panose="020F0502020204030204"/>
              </a:rPr>
              <a:t>&gt;</a:t>
            </a:r>
            <a:r>
              <a:rPr lang="en-US" dirty="0">
                <a:ea typeface="Calibri" panose="020F0502020204030204"/>
                <a:cs typeface="Calibri" panose="020F0502020204030204"/>
              </a:rPr>
              <a:t> or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ea typeface="Calibri" panose="020F0502020204030204"/>
                <a:cs typeface="Calibri" panose="020F0502020204030204"/>
              </a:rPr>
              <a:t>$</a:t>
            </a:r>
            <a:r>
              <a:rPr lang="en-US" dirty="0">
                <a:ea typeface="Calibri" panose="020F0502020204030204"/>
                <a:cs typeface="Calibri" panose="020F0502020204030204"/>
              </a:rPr>
              <a:t> or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ea typeface="Calibri" panose="020F0502020204030204"/>
                <a:cs typeface="Calibri" panose="020F0502020204030204"/>
              </a:rPr>
              <a:t>%</a:t>
            </a:r>
            <a:r>
              <a:rPr lang="en-US" dirty="0">
                <a:ea typeface="Calibri" panose="020F0502020204030204"/>
                <a:cs typeface="Calibri" panose="020F0502020204030204"/>
              </a:rPr>
              <a:t> or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ea typeface="Calibri" panose="020F0502020204030204"/>
                <a:cs typeface="Calibri" panose="020F0502020204030204"/>
              </a:rPr>
              <a:t>&gt;&gt;&gt;</a:t>
            </a:r>
            <a:r>
              <a:rPr lang="en-US" dirty="0">
                <a:ea typeface="Calibri" panose="020F0502020204030204"/>
                <a:cs typeface="Calibri" panose="020F0502020204030204"/>
              </a:rPr>
              <a:t> or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ea typeface="Calibri" panose="020F0502020204030204"/>
                <a:cs typeface="Calibri" panose="020F0502020204030204"/>
              </a:rPr>
              <a:t>:</a:t>
            </a:r>
            <a:r>
              <a:rPr lang="en-US" dirty="0">
                <a:ea typeface="Calibri" panose="020F0502020204030204"/>
                <a:cs typeface="Calibri" panose="020F0502020204030204"/>
              </a:rPr>
              <a:t> or others)</a:t>
            </a:r>
          </a:p>
          <a:p>
            <a:pPr marL="0" indent="0">
              <a:buNone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Used for basic operations and running other programs</a:t>
            </a:r>
          </a:p>
        </p:txBody>
      </p:sp>
    </p:spTree>
    <p:extLst>
      <p:ext uri="{BB962C8B-B14F-4D97-AF65-F5344CB8AC3E}">
        <p14:creationId xmlns:p14="http://schemas.microsoft.com/office/powerpoint/2010/main" val="358608879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232" y="1467477"/>
            <a:ext cx="8099344" cy="491863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18;p51">
            <a:extLst>
              <a:ext uri="{FF2B5EF4-FFF2-40B4-BE49-F238E27FC236}">
                <a16:creationId xmlns:a16="http://schemas.microsoft.com/office/drawing/2014/main" id="{0B8E9B09-C515-FF93-C464-297EEA0EBBB9}"/>
              </a:ext>
            </a:extLst>
          </p:cNvPr>
          <p:cNvSpPr txBox="1">
            <a:spLocks/>
          </p:cNvSpPr>
          <p:nvPr/>
        </p:nvSpPr>
        <p:spPr>
          <a:xfrm>
            <a:off x="831200" y="471884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Not a Plain Text File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8"/>
          <p:cNvSpPr txBox="1">
            <a:spLocks noGrp="1"/>
          </p:cNvSpPr>
          <p:nvPr>
            <p:ph type="title"/>
          </p:nvPr>
        </p:nvSpPr>
        <p:spPr>
          <a:xfrm>
            <a:off x="940857" y="546872"/>
            <a:ext cx="880943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Plain Text Editors</a:t>
            </a:r>
            <a:endParaRPr dirty="0"/>
          </a:p>
        </p:txBody>
      </p:sp>
      <p:sp>
        <p:nvSpPr>
          <p:cNvPr id="1058" name="Google Shape;1058;p58"/>
          <p:cNvSpPr txBox="1">
            <a:spLocks noGrp="1"/>
          </p:cNvSpPr>
          <p:nvPr>
            <p:ph type="body" idx="1"/>
          </p:nvPr>
        </p:nvSpPr>
        <p:spPr>
          <a:xfrm>
            <a:off x="834054" y="1378072"/>
            <a:ext cx="11156468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 sz="3200" dirty="0"/>
              <a:t>RStudio lets you write (or open) plain text files (so do other IDEs)</a:t>
            </a:r>
            <a:endParaRPr sz="3200" dirty="0"/>
          </a:p>
          <a:p>
            <a:pPr marL="0" indent="0">
              <a:spcBef>
                <a:spcPts val="2133"/>
              </a:spcBef>
              <a:buNone/>
            </a:pPr>
            <a:endParaRPr sz="3200" dirty="0"/>
          </a:p>
          <a:p>
            <a:pPr marL="0" indent="0">
              <a:spcBef>
                <a:spcPts val="2133"/>
              </a:spcBef>
              <a:buNone/>
            </a:pPr>
            <a:r>
              <a:rPr lang="en" sz="3200" dirty="0"/>
              <a:t>Stand alone options:</a:t>
            </a:r>
          </a:p>
          <a:p>
            <a:pPr marL="457200" indent="-457200">
              <a:lnSpc>
                <a:spcPct val="100000"/>
              </a:lnSpc>
              <a:spcBef>
                <a:spcPts val="333"/>
              </a:spcBef>
            </a:pPr>
            <a:r>
              <a:rPr lang="en" sz="3200" dirty="0"/>
              <a:t>Mac: BBEdit </a:t>
            </a:r>
          </a:p>
          <a:p>
            <a:pPr marL="457200" indent="-457200">
              <a:lnSpc>
                <a:spcPct val="100000"/>
              </a:lnSpc>
              <a:spcBef>
                <a:spcPts val="333"/>
              </a:spcBef>
            </a:pPr>
            <a:r>
              <a:rPr lang="en" sz="3200" dirty="0"/>
              <a:t>Windows: Notepad ++</a:t>
            </a:r>
          </a:p>
          <a:p>
            <a:pPr marL="457200" indent="-457200">
              <a:lnSpc>
                <a:spcPct val="100000"/>
              </a:lnSpc>
              <a:spcBef>
                <a:spcPts val="333"/>
              </a:spcBef>
            </a:pPr>
            <a:r>
              <a:rPr lang="en" sz="3200" dirty="0"/>
              <a:t>Either: Sublime Text </a:t>
            </a:r>
            <a:endParaRPr lang="en-US" sz="3200" dirty="0"/>
          </a:p>
          <a:p>
            <a:pPr marL="0" indent="0">
              <a:spcBef>
                <a:spcPts val="2133"/>
              </a:spcBef>
              <a:buNone/>
            </a:pPr>
            <a:r>
              <a:rPr lang="en-US" sz="3200" dirty="0"/>
              <a:t>Usually avoid built-in options: Notepad, TextEdit, WordPad</a:t>
            </a:r>
            <a:endParaRPr sz="3200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5B8C44F-C449-B263-1476-0007F6414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674"/>
          <a:stretch/>
        </p:blipFill>
        <p:spPr>
          <a:xfrm>
            <a:off x="20" y="-1300"/>
            <a:ext cx="12191980" cy="68593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757523-7710-2F5A-15DA-B15BC9EF8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4440" y="1856743"/>
            <a:ext cx="8887191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700" dirty="0">
                <a:solidFill>
                  <a:schemeClr val="bg2"/>
                </a:solidFill>
              </a:rPr>
              <a:t>R Markdown/</a:t>
            </a:r>
            <a:r>
              <a:rPr lang="en-US" sz="6700" dirty="0" err="1">
                <a:solidFill>
                  <a:schemeClr val="bg2"/>
                </a:solidFill>
              </a:rPr>
              <a:t>QuaRTo</a:t>
            </a:r>
            <a:endParaRPr lang="en-US" sz="6700" dirty="0">
              <a:solidFill>
                <a:schemeClr val="bg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0DDB27-A253-CB4A-54CC-676B742D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300" b="1" dirty="0">
                <a:solidFill>
                  <a:schemeClr val="bg2"/>
                </a:solidFill>
              </a:rPr>
              <a:t>Back to RStudio...</a:t>
            </a:r>
          </a:p>
        </p:txBody>
      </p:sp>
    </p:spTree>
    <p:extLst>
      <p:ext uri="{BB962C8B-B14F-4D97-AF65-F5344CB8AC3E}">
        <p14:creationId xmlns:p14="http://schemas.microsoft.com/office/powerpoint/2010/main" val="181782574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4CAB47AC-62E5-3E5E-CD88-9978DCC1E5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843" b="9887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0C043A-6138-B300-C56E-9827523D7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Data FRAMEs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74687-57E7-7990-98BF-179EB4150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300"/>
              <a:t>Rectangles of Data</a:t>
            </a:r>
          </a:p>
        </p:txBody>
      </p:sp>
    </p:spTree>
    <p:extLst>
      <p:ext uri="{BB962C8B-B14F-4D97-AF65-F5344CB8AC3E}">
        <p14:creationId xmlns:p14="http://schemas.microsoft.com/office/powerpoint/2010/main" val="2901801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9"/>
          <p:cNvSpPr txBox="1">
            <a:spLocks noGrp="1"/>
          </p:cNvSpPr>
          <p:nvPr>
            <p:ph type="title"/>
          </p:nvPr>
        </p:nvSpPr>
        <p:spPr>
          <a:xfrm>
            <a:off x="831200" y="497433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400" dirty="0"/>
              <a:t>Rectangles of Data</a:t>
            </a:r>
            <a:endParaRPr sz="4400" dirty="0"/>
          </a:p>
        </p:txBody>
      </p:sp>
      <p:pic>
        <p:nvPicPr>
          <p:cNvPr id="1064" name="Google Shape;106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7961" y="2174538"/>
            <a:ext cx="10267795" cy="320868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C513EF-B58D-9DBD-0E0F-A91EEEBE8437}"/>
              </a:ext>
            </a:extLst>
          </p:cNvPr>
          <p:cNvSpPr txBox="1"/>
          <p:nvPr/>
        </p:nvSpPr>
        <p:spPr>
          <a:xfrm>
            <a:off x="8364772" y="1378210"/>
            <a:ext cx="2898250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View(</a:t>
            </a:r>
            <a:r>
              <a:rPr lang="en-US" sz="3200" b="1" dirty="0">
                <a:solidFill>
                  <a:srgbClr val="0070C0"/>
                </a:solidFill>
                <a:latin typeface="Monaco" pitchFamily="2" charset="77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)</a:t>
            </a:r>
            <a:endParaRPr lang="en-US" sz="3200" dirty="0">
              <a:solidFill>
                <a:srgbClr val="F02446"/>
              </a:solidFill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0"/>
          <p:cNvSpPr txBox="1">
            <a:spLocks noGrp="1"/>
          </p:cNvSpPr>
          <p:nvPr>
            <p:ph type="title"/>
          </p:nvPr>
        </p:nvSpPr>
        <p:spPr>
          <a:xfrm>
            <a:off x="831200" y="580755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400" dirty="0"/>
              <a:t>Rows: Observations</a:t>
            </a:r>
            <a:endParaRPr sz="4400" dirty="0"/>
          </a:p>
        </p:txBody>
      </p:sp>
      <p:sp>
        <p:nvSpPr>
          <p:cNvPr id="1070" name="Google Shape;1070;p60"/>
          <p:cNvSpPr txBox="1">
            <a:spLocks noGrp="1"/>
          </p:cNvSpPr>
          <p:nvPr>
            <p:ph type="subTitle" idx="1"/>
          </p:nvPr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Person (or mouse, worm, etc.)</a:t>
            </a: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Country</a:t>
            </a: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Year</a:t>
            </a: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Run/trial of an experiment</a:t>
            </a: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Chemical</a:t>
            </a: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Sample</a:t>
            </a:r>
            <a:endParaRPr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6A799C-B34E-FABB-2213-9CAD7760FF2D}"/>
              </a:ext>
            </a:extLst>
          </p:cNvPr>
          <p:cNvSpPr txBox="1"/>
          <p:nvPr/>
        </p:nvSpPr>
        <p:spPr>
          <a:xfrm>
            <a:off x="8364772" y="1378210"/>
            <a:ext cx="2898250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nrow</a:t>
            </a:r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(</a:t>
            </a:r>
            <a:r>
              <a:rPr lang="en-US" sz="3200" b="1" dirty="0">
                <a:solidFill>
                  <a:srgbClr val="0070C0"/>
                </a:solidFill>
                <a:latin typeface="Monaco" pitchFamily="2" charset="77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)</a:t>
            </a:r>
            <a:endParaRPr lang="en-US" sz="3200" dirty="0">
              <a:solidFill>
                <a:srgbClr val="F02446"/>
              </a:solidFill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61"/>
          <p:cNvSpPr txBox="1">
            <a:spLocks noGrp="1"/>
          </p:cNvSpPr>
          <p:nvPr>
            <p:ph type="title"/>
          </p:nvPr>
        </p:nvSpPr>
        <p:spPr>
          <a:xfrm>
            <a:off x="882259" y="593367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400" dirty="0"/>
              <a:t>Columns: Variables</a:t>
            </a:r>
            <a:endParaRPr sz="4400" dirty="0"/>
          </a:p>
        </p:txBody>
      </p:sp>
      <p:sp>
        <p:nvSpPr>
          <p:cNvPr id="1076" name="Google Shape;1076;p61"/>
          <p:cNvSpPr txBox="1">
            <a:spLocks noGrp="1"/>
          </p:cNvSpPr>
          <p:nvPr>
            <p:ph type="subTitle" idx="1"/>
          </p:nvPr>
        </p:nvSpPr>
        <p:spPr>
          <a:xfrm>
            <a:off x="996459" y="18473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Measurements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lnSpc>
                <a:spcPct val="100000"/>
              </a:lnSpc>
              <a:spcBef>
                <a:spcPts val="2667"/>
              </a:spcBef>
            </a:pPr>
            <a:r>
              <a:rPr lang="en" dirty="0">
                <a:solidFill>
                  <a:schemeClr val="tx1"/>
                </a:solidFill>
                <a:latin typeface="+mn-lt"/>
              </a:rPr>
              <a:t>Grouping/identification variables: 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609585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&gt; trial/sample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609585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&gt; condition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609585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&gt; label for the observation (country name)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609585">
              <a:lnSpc>
                <a:spcPct val="100000"/>
              </a:lnSpc>
            </a:pP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Each ID variable in its own column</a:t>
            </a:r>
            <a:endParaRPr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63D12E-A7D3-1AA7-F548-9E7846D10A22}"/>
              </a:ext>
            </a:extLst>
          </p:cNvPr>
          <p:cNvSpPr txBox="1"/>
          <p:nvPr/>
        </p:nvSpPr>
        <p:spPr>
          <a:xfrm>
            <a:off x="8364772" y="1378210"/>
            <a:ext cx="2898250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ncol</a:t>
            </a:r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(</a:t>
            </a:r>
            <a:r>
              <a:rPr lang="en-US" sz="3200" b="1" dirty="0">
                <a:solidFill>
                  <a:srgbClr val="0070C0"/>
                </a:solidFill>
                <a:latin typeface="Monaco" pitchFamily="2" charset="77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)</a:t>
            </a:r>
            <a:endParaRPr lang="en-US" sz="3200" dirty="0">
              <a:solidFill>
                <a:srgbClr val="F02446"/>
              </a:solidFill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$ operator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Access columns by names as: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	</a:t>
            </a:r>
            <a:r>
              <a:rPr lang="en-US" sz="3200" b="1" dirty="0" err="1">
                <a:solidFill>
                  <a:srgbClr val="0070C0"/>
                </a:solidFill>
                <a:latin typeface="Monaco" pitchFamily="2" charset="77"/>
                <a:cs typeface="Courier New" panose="02070309020205020404" pitchFamily="49" charset="0"/>
              </a:rPr>
              <a:t>data</a:t>
            </a:r>
            <a:r>
              <a:rPr lang="en-US" sz="3200" b="1" dirty="0" err="1">
                <a:solidFill>
                  <a:srgbClr val="7030A0"/>
                </a:solidFill>
                <a:latin typeface="Monaco" pitchFamily="2" charset="77"/>
                <a:cs typeface="Courier New" panose="02070309020205020404" pitchFamily="49" charset="0"/>
              </a:rPr>
              <a:t>$</a:t>
            </a:r>
            <a:r>
              <a:rPr lang="en-US" sz="3200" b="1" dirty="0" err="1">
                <a:solidFill>
                  <a:srgbClr val="00B050"/>
                </a:solidFill>
                <a:latin typeface="Monaco" pitchFamily="2" charset="77"/>
                <a:cs typeface="Courier New" panose="02070309020205020404" pitchFamily="49" charset="0"/>
              </a:rPr>
              <a:t>column</a:t>
            </a:r>
            <a:endParaRPr lang="en-US" sz="3200" b="1" dirty="0">
              <a:solidFill>
                <a:srgbClr val="00B050"/>
              </a:solidFill>
              <a:latin typeface="Monaco" pitchFamily="2" charset="77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45075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Access rows or columns by indexing as: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 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rows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columns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95688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POSITION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Provide the positions of the rows/cols you want: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 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1:10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2:5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      ,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2:5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 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1:10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  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c(1,4)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c(3,5)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315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A9435-51E9-896F-3A14-C3E8E367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Console/Terminal/Shell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EDB9F-929C-F7C9-5E23-8F1425BD0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9065" y="2111071"/>
            <a:ext cx="9601200" cy="358140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ea typeface="Calibri" panose="020F0502020204030204"/>
                <a:cs typeface="Calibri" panose="020F0502020204030204"/>
              </a:rPr>
              <a:t>MacOS: </a:t>
            </a:r>
          </a:p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Applications &gt; Terminal</a:t>
            </a:r>
          </a:p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In RStudio, "Terminal" tab (we'll see this later)</a:t>
            </a:r>
          </a:p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Language-specific consoles (like R)</a:t>
            </a:r>
          </a:p>
          <a:p>
            <a:pPr marL="0" indent="0">
              <a:buNone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b="1" dirty="0">
                <a:ea typeface="Calibri" panose="020F0502020204030204"/>
                <a:cs typeface="Calibri" panose="020F0502020204030204"/>
              </a:rPr>
              <a:t>Windows:</a:t>
            </a:r>
          </a:p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Windows Console or Command Prompt (Start button, search for </a:t>
            </a:r>
            <a:r>
              <a:rPr lang="en-US" dirty="0" err="1">
                <a:ea typeface="Calibri" panose="020F0502020204030204"/>
                <a:cs typeface="Calibri" panose="020F0502020204030204"/>
              </a:rPr>
              <a:t>cmd</a:t>
            </a:r>
            <a:r>
              <a:rPr lang="en-US" dirty="0">
                <a:ea typeface="Calibri" panose="020F0502020204030204"/>
                <a:cs typeface="Calibri" panose="020F0502020204030204"/>
              </a:rPr>
              <a:t>)</a:t>
            </a:r>
          </a:p>
          <a:p>
            <a:pPr marL="0" indent="0">
              <a:buNone/>
            </a:pPr>
            <a:r>
              <a:rPr lang="en-US" dirty="0">
                <a:ea typeface="Calibri" panose="020F0502020204030204"/>
                <a:cs typeface="Calibri" panose="020F0502020204030204"/>
              </a:rPr>
              <a:t>PowerShell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Language-specific consoles (like R)</a:t>
            </a:r>
          </a:p>
          <a:p>
            <a:pPr marL="0" indent="0">
              <a:buNone/>
            </a:pP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476421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POSITION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Provide the positions of the rows/cols you </a:t>
            </a:r>
            <a:r>
              <a:rPr lang="en-US" sz="3200" b="1" dirty="0">
                <a:solidFill>
                  <a:srgbClr val="FF0000"/>
                </a:solidFill>
              </a:rPr>
              <a:t>don’t</a:t>
            </a:r>
            <a:r>
              <a:rPr lang="en-US" sz="3200" dirty="0">
                <a:solidFill>
                  <a:schemeClr val="tx1"/>
                </a:solidFill>
              </a:rPr>
              <a:t> want: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-1:-10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5173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NAME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Provide the names of the columns you want: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”school”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c(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”school”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“year”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41715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CONDITION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Filter rows by the conditions you want: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32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67393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CONDITION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Filter rows by the conditions you want: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32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32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32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43153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multiple CONDITIONs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569245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Filter rows by combining conditions you want: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data$col1 &gt;= x</a:t>
            </a:r>
            <a:r>
              <a:rPr lang="en-US" sz="3200" b="1" dirty="0">
                <a:solidFill>
                  <a:srgbClr val="F024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 </a:t>
            </a:r>
            <a:r>
              <a:rPr lang="en-US" sz="3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data$col2 &gt;= y</a:t>
            </a:r>
            <a:r>
              <a:rPr lang="en-US" sz="3200" b="1" dirty="0">
                <a:solidFill>
                  <a:srgbClr val="F024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data$col1 &gt;= x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3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data$col2 &gt;= y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82641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Missing values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569245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Missing values are represented by a special value 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is.na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 – returns TRUE or FALSE</a:t>
            </a:r>
          </a:p>
        </p:txBody>
      </p:sp>
    </p:spTree>
    <p:extLst>
      <p:ext uri="{BB962C8B-B14F-4D97-AF65-F5344CB8AC3E}">
        <p14:creationId xmlns:p14="http://schemas.microsoft.com/office/powerpoint/2010/main" val="141795282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9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EC22F6C-6E19-2A32-74C2-8F8612A945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r="3131" b="1"/>
          <a:stretch/>
        </p:blipFill>
        <p:spPr>
          <a:xfrm>
            <a:off x="20" y="0"/>
            <a:ext cx="12191980" cy="6859300"/>
          </a:xfrm>
          <a:prstGeom prst="rect">
            <a:avLst/>
          </a:prstGeom>
        </p:spPr>
      </p:pic>
      <p:sp>
        <p:nvSpPr>
          <p:cNvPr id="21" name="Rectangle 13">
            <a:extLst>
              <a:ext uri="{FF2B5EF4-FFF2-40B4-BE49-F238E27FC236}">
                <a16:creationId xmlns:a16="http://schemas.microsoft.com/office/drawing/2014/main" id="{ED9C10B4-E6CF-4138-A430-ADE3DCF0F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59A08B30-802F-44BB-8817-40AAE17DB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FB93F8E6-40C5-4DF8-B869-00349BD46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7DC1DB-EAED-FB8C-9D9B-169131D49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Back to RStudio…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27F19-DD9A-57A5-944C-5B359A1DF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300" dirty="0">
                <a:solidFill>
                  <a:schemeClr val="bg2"/>
                </a:solidFill>
              </a:rPr>
              <a:t>Open script6.R</a:t>
            </a:r>
          </a:p>
        </p:txBody>
      </p:sp>
    </p:spTree>
    <p:extLst>
      <p:ext uri="{BB962C8B-B14F-4D97-AF65-F5344CB8AC3E}">
        <p14:creationId xmlns:p14="http://schemas.microsoft.com/office/powerpoint/2010/main" val="196511720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4CAB47AC-62E5-3E5E-CD88-9978DCC1E5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843" b="9887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0C043A-6138-B300-C56E-9827523D7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74687-57E7-7990-98BF-179EB4150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300" dirty="0"/>
              <a:t>Organizing coding projects..</a:t>
            </a:r>
          </a:p>
        </p:txBody>
      </p:sp>
    </p:spTree>
    <p:extLst>
      <p:ext uri="{BB962C8B-B14F-4D97-AF65-F5344CB8AC3E}">
        <p14:creationId xmlns:p14="http://schemas.microsoft.com/office/powerpoint/2010/main" val="1374205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3;p59">
            <a:extLst>
              <a:ext uri="{FF2B5EF4-FFF2-40B4-BE49-F238E27FC236}">
                <a16:creationId xmlns:a16="http://schemas.microsoft.com/office/drawing/2014/main" id="{FC5F1A77-21F9-45C4-1290-392BCFD73AA6}"/>
              </a:ext>
            </a:extLst>
          </p:cNvPr>
          <p:cNvSpPr txBox="1">
            <a:spLocks/>
          </p:cNvSpPr>
          <p:nvPr/>
        </p:nvSpPr>
        <p:spPr>
          <a:xfrm>
            <a:off x="1166946" y="473296"/>
            <a:ext cx="6531297" cy="9135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Using R packages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620B21-080A-0811-3DB2-9BDCAFD5D2B5}"/>
              </a:ext>
            </a:extLst>
          </p:cNvPr>
          <p:cNvSpPr txBox="1"/>
          <p:nvPr/>
        </p:nvSpPr>
        <p:spPr>
          <a:xfrm>
            <a:off x="1268473" y="1736404"/>
            <a:ext cx="952557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R packages are </a:t>
            </a:r>
            <a:r>
              <a:rPr lang="en-US" sz="2800" b="1" dirty="0">
                <a:solidFill>
                  <a:srgbClr val="F02446"/>
                </a:solidFill>
              </a:rPr>
              <a:t>extensions to the R statistical programming language</a:t>
            </a:r>
            <a:r>
              <a:rPr lang="en-US" sz="2800" dirty="0"/>
              <a:t>. </a:t>
            </a:r>
          </a:p>
          <a:p>
            <a:endParaRPr lang="en-US" sz="2800" dirty="0"/>
          </a:p>
          <a:p>
            <a:r>
              <a:rPr lang="en-US" sz="2800" dirty="0"/>
              <a:t>R packages contain code, data, and documentation in a </a:t>
            </a:r>
            <a:r>
              <a:rPr lang="en-US" sz="2800" dirty="0" err="1"/>
              <a:t>standardised</a:t>
            </a:r>
            <a:r>
              <a:rPr lang="en-US" sz="2800" dirty="0"/>
              <a:t> collection format that can be installed by users of R, typically via a </a:t>
            </a:r>
            <a:r>
              <a:rPr lang="en-US" sz="2800" dirty="0" err="1"/>
              <a:t>centralised</a:t>
            </a:r>
            <a:r>
              <a:rPr lang="en-US" sz="2800" dirty="0"/>
              <a:t> software repository such as CRAN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F8A1A-3847-28D7-AB1D-238DC83C5E10}"/>
              </a:ext>
            </a:extLst>
          </p:cNvPr>
          <p:cNvSpPr txBox="1"/>
          <p:nvPr/>
        </p:nvSpPr>
        <p:spPr>
          <a:xfrm>
            <a:off x="1259695" y="5269678"/>
            <a:ext cx="31728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Open </a:t>
            </a:r>
            <a:r>
              <a:rPr lang="en-US" sz="3200" dirty="0">
                <a:solidFill>
                  <a:srgbClr val="F02446"/>
                </a:solidFill>
              </a:rPr>
              <a:t>script7.R</a:t>
            </a:r>
          </a:p>
        </p:txBody>
      </p:sp>
    </p:spTree>
    <p:extLst>
      <p:ext uri="{BB962C8B-B14F-4D97-AF65-F5344CB8AC3E}">
        <p14:creationId xmlns:p14="http://schemas.microsoft.com/office/powerpoint/2010/main" val="335402316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63;p59">
            <a:extLst>
              <a:ext uri="{FF2B5EF4-FFF2-40B4-BE49-F238E27FC236}">
                <a16:creationId xmlns:a16="http://schemas.microsoft.com/office/drawing/2014/main" id="{25847FC2-C9E6-5976-41DD-A27EFB383D1F}"/>
              </a:ext>
            </a:extLst>
          </p:cNvPr>
          <p:cNvSpPr txBox="1">
            <a:spLocks/>
          </p:cNvSpPr>
          <p:nvPr/>
        </p:nvSpPr>
        <p:spPr>
          <a:xfrm>
            <a:off x="1166946" y="473296"/>
            <a:ext cx="6531297" cy="9135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Analysis Workflow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31076CB-2074-A713-FAE1-B4F307AD4DC9}"/>
              </a:ext>
            </a:extLst>
          </p:cNvPr>
          <p:cNvSpPr/>
          <p:nvPr/>
        </p:nvSpPr>
        <p:spPr>
          <a:xfrm>
            <a:off x="1130432" y="2760850"/>
            <a:ext cx="1769165" cy="13914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Raw Data File</a:t>
            </a:r>
            <a:endParaRPr lang="en-US" dirty="0"/>
          </a:p>
          <a:p>
            <a:pPr algn="ctr"/>
            <a:r>
              <a:rPr lang="en-US" b="1" i="1" dirty="0" err="1"/>
              <a:t>raw_data.csv</a:t>
            </a:r>
            <a:endParaRPr lang="en-US" b="1" i="1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2F7DBBA-5CBB-2690-E8C3-F5E9808ADFA1}"/>
              </a:ext>
            </a:extLst>
          </p:cNvPr>
          <p:cNvSpPr/>
          <p:nvPr/>
        </p:nvSpPr>
        <p:spPr>
          <a:xfrm>
            <a:off x="4662288" y="2760850"/>
            <a:ext cx="1931551" cy="13914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Cleaned Data</a:t>
            </a:r>
            <a:endParaRPr lang="en-US" dirty="0"/>
          </a:p>
          <a:p>
            <a:pPr algn="ctr"/>
            <a:r>
              <a:rPr lang="en-US" b="1" i="1" dirty="0" err="1"/>
              <a:t>clean_data.csv</a:t>
            </a:r>
            <a:endParaRPr lang="en-US" b="1" i="1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3DEA0601-0DDC-E365-6720-22056F34D152}"/>
              </a:ext>
            </a:extLst>
          </p:cNvPr>
          <p:cNvSpPr/>
          <p:nvPr/>
        </p:nvSpPr>
        <p:spPr>
          <a:xfrm>
            <a:off x="2962118" y="3227989"/>
            <a:ext cx="1611680" cy="2286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Single Corner Rectangle 21">
            <a:extLst>
              <a:ext uri="{FF2B5EF4-FFF2-40B4-BE49-F238E27FC236}">
                <a16:creationId xmlns:a16="http://schemas.microsoft.com/office/drawing/2014/main" id="{018604BE-4C89-01FD-8E86-B1D39BC6C6AB}"/>
              </a:ext>
            </a:extLst>
          </p:cNvPr>
          <p:cNvSpPr/>
          <p:nvPr/>
        </p:nvSpPr>
        <p:spPr>
          <a:xfrm>
            <a:off x="3103321" y="3626068"/>
            <a:ext cx="1329274" cy="1686910"/>
          </a:xfrm>
          <a:prstGeom prst="snip1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Cleaning script</a:t>
            </a:r>
          </a:p>
          <a:p>
            <a:pPr algn="ctr"/>
            <a:endParaRPr lang="en-US" dirty="0"/>
          </a:p>
          <a:p>
            <a:pPr algn="ctr"/>
            <a:r>
              <a:rPr lang="en-US" i="1" dirty="0" err="1"/>
              <a:t>cleaning.R</a:t>
            </a:r>
            <a:endParaRPr lang="en-US" i="1" dirty="0"/>
          </a:p>
        </p:txBody>
      </p:sp>
      <p:sp>
        <p:nvSpPr>
          <p:cNvPr id="23" name="Snip Single Corner Rectangle 22">
            <a:extLst>
              <a:ext uri="{FF2B5EF4-FFF2-40B4-BE49-F238E27FC236}">
                <a16:creationId xmlns:a16="http://schemas.microsoft.com/office/drawing/2014/main" id="{75B9298D-4C40-335C-310D-635CA740B01F}"/>
              </a:ext>
            </a:extLst>
          </p:cNvPr>
          <p:cNvSpPr/>
          <p:nvPr/>
        </p:nvSpPr>
        <p:spPr>
          <a:xfrm>
            <a:off x="6859673" y="3614201"/>
            <a:ext cx="1329274" cy="1686910"/>
          </a:xfrm>
          <a:prstGeom prst="snip1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Analysis script</a:t>
            </a:r>
          </a:p>
          <a:p>
            <a:pPr algn="ctr"/>
            <a:endParaRPr lang="en-US" dirty="0"/>
          </a:p>
          <a:p>
            <a:pPr algn="ctr"/>
            <a:r>
              <a:rPr lang="en-US" i="1" dirty="0" err="1"/>
              <a:t>analysis.R</a:t>
            </a:r>
            <a:endParaRPr lang="en-US" i="1" dirty="0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26F4576F-0F11-335E-ED7F-E0D56B0D0199}"/>
              </a:ext>
            </a:extLst>
          </p:cNvPr>
          <p:cNvSpPr/>
          <p:nvPr/>
        </p:nvSpPr>
        <p:spPr>
          <a:xfrm>
            <a:off x="6718880" y="3191797"/>
            <a:ext cx="1611680" cy="2286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 descr="Bar chart with solid fill">
            <a:extLst>
              <a:ext uri="{FF2B5EF4-FFF2-40B4-BE49-F238E27FC236}">
                <a16:creationId xmlns:a16="http://schemas.microsoft.com/office/drawing/2014/main" id="{5C50BDB1-DDF9-18BF-44A2-1A8A75EF1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3608" y="2528667"/>
            <a:ext cx="1269927" cy="1269927"/>
          </a:xfrm>
          <a:prstGeom prst="rect">
            <a:avLst/>
          </a:prstGeom>
        </p:spPr>
      </p:pic>
      <p:pic>
        <p:nvPicPr>
          <p:cNvPr id="29" name="Graphic 28" descr="Table with solid fill">
            <a:extLst>
              <a:ext uri="{FF2B5EF4-FFF2-40B4-BE49-F238E27FC236}">
                <a16:creationId xmlns:a16="http://schemas.microsoft.com/office/drawing/2014/main" id="{746C8389-5C34-E68D-AD33-5B9D194286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95229" y="3592086"/>
            <a:ext cx="1198306" cy="1198306"/>
          </a:xfrm>
          <a:prstGeom prst="rect">
            <a:avLst/>
          </a:prstGeom>
        </p:spPr>
      </p:pic>
      <p:pic>
        <p:nvPicPr>
          <p:cNvPr id="33" name="Graphic 32" descr="Pie chart with solid fill">
            <a:extLst>
              <a:ext uri="{FF2B5EF4-FFF2-40B4-BE49-F238E27FC236}">
                <a16:creationId xmlns:a16="http://schemas.microsoft.com/office/drawing/2014/main" id="{54A9297D-4D6D-E1D0-0C40-D70CF66552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96261" y="4656537"/>
            <a:ext cx="1197274" cy="119727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66D21D3-EB9B-D8D1-1BDD-711A8F51939E}"/>
              </a:ext>
            </a:extLst>
          </p:cNvPr>
          <p:cNvSpPr txBox="1"/>
          <p:nvPr/>
        </p:nvSpPr>
        <p:spPr>
          <a:xfrm>
            <a:off x="8523608" y="2128642"/>
            <a:ext cx="17973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0070C0"/>
                </a:solidFill>
              </a:rPr>
              <a:t>Output file(s)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45A1E2-858C-0D98-3FF2-6E349DAB235B}"/>
              </a:ext>
            </a:extLst>
          </p:cNvPr>
          <p:cNvSpPr txBox="1"/>
          <p:nvPr/>
        </p:nvSpPr>
        <p:spPr>
          <a:xfrm>
            <a:off x="9705018" y="2947711"/>
            <a:ext cx="1102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plot1.png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7F085D-08AE-DEC4-4F45-3D6EA9550537}"/>
              </a:ext>
            </a:extLst>
          </p:cNvPr>
          <p:cNvSpPr txBox="1"/>
          <p:nvPr/>
        </p:nvSpPr>
        <p:spPr>
          <a:xfrm>
            <a:off x="9757724" y="3967662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table.csv</a:t>
            </a:r>
            <a:endParaRPr lang="en-US" i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A3AD32-DAE5-5276-51F0-2A1B7E9CF13D}"/>
              </a:ext>
            </a:extLst>
          </p:cNvPr>
          <p:cNvSpPr txBox="1"/>
          <p:nvPr/>
        </p:nvSpPr>
        <p:spPr>
          <a:xfrm>
            <a:off x="9757724" y="4931779"/>
            <a:ext cx="1104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plot2.png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2B9EE2-FDD4-DEBE-E022-5805B99705E1}"/>
              </a:ext>
            </a:extLst>
          </p:cNvPr>
          <p:cNvSpPr txBox="1"/>
          <p:nvPr/>
        </p:nvSpPr>
        <p:spPr>
          <a:xfrm>
            <a:off x="1180092" y="2129920"/>
            <a:ext cx="15942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0070C0"/>
                </a:solidFill>
              </a:rPr>
              <a:t>Input file(s)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FDDC33-56E8-82C0-2609-042637DDD5F8}"/>
              </a:ext>
            </a:extLst>
          </p:cNvPr>
          <p:cNvSpPr txBox="1"/>
          <p:nvPr/>
        </p:nvSpPr>
        <p:spPr>
          <a:xfrm>
            <a:off x="2893485" y="5404191"/>
            <a:ext cx="18918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0070C0"/>
                </a:solidFill>
              </a:rPr>
              <a:t>Code script(s)</a:t>
            </a:r>
          </a:p>
        </p:txBody>
      </p:sp>
    </p:spTree>
    <p:extLst>
      <p:ext uri="{BB962C8B-B14F-4D97-AF65-F5344CB8AC3E}">
        <p14:creationId xmlns:p14="http://schemas.microsoft.com/office/powerpoint/2010/main" val="1555530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3CBCE0-45D5-7AEA-43B9-A0CF580FF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982" y="643466"/>
            <a:ext cx="853803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27749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63;p59">
            <a:extLst>
              <a:ext uri="{FF2B5EF4-FFF2-40B4-BE49-F238E27FC236}">
                <a16:creationId xmlns:a16="http://schemas.microsoft.com/office/drawing/2014/main" id="{25847FC2-C9E6-5976-41DD-A27EFB383D1F}"/>
              </a:ext>
            </a:extLst>
          </p:cNvPr>
          <p:cNvSpPr txBox="1">
            <a:spLocks/>
          </p:cNvSpPr>
          <p:nvPr/>
        </p:nvSpPr>
        <p:spPr>
          <a:xfrm>
            <a:off x="1166946" y="473296"/>
            <a:ext cx="6531297" cy="9135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Next Steps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2B9EE2-FDD4-DEBE-E022-5805B99705E1}"/>
              </a:ext>
            </a:extLst>
          </p:cNvPr>
          <p:cNvSpPr txBox="1"/>
          <p:nvPr/>
        </p:nvSpPr>
        <p:spPr>
          <a:xfrm>
            <a:off x="1441349" y="1660997"/>
            <a:ext cx="520905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Resource to continue learning R</a:t>
            </a:r>
          </a:p>
          <a:p>
            <a:r>
              <a:rPr lang="en-US" sz="2200" b="1" dirty="0">
                <a:solidFill>
                  <a:srgbClr val="F02446"/>
                </a:solidFill>
              </a:rPr>
              <a:t>https://</a:t>
            </a:r>
            <a:r>
              <a:rPr lang="en-US" sz="2200" b="1" dirty="0" err="1">
                <a:solidFill>
                  <a:srgbClr val="F02446"/>
                </a:solidFill>
              </a:rPr>
              <a:t>bookdown.org</a:t>
            </a:r>
            <a:r>
              <a:rPr lang="en-US" sz="2200" b="1" dirty="0">
                <a:solidFill>
                  <a:srgbClr val="F02446"/>
                </a:solidFill>
              </a:rPr>
              <a:t>/</a:t>
            </a:r>
            <a:r>
              <a:rPr lang="en-US" sz="2200" b="1" dirty="0" err="1">
                <a:solidFill>
                  <a:srgbClr val="F02446"/>
                </a:solidFill>
              </a:rPr>
              <a:t>ndphillips</a:t>
            </a:r>
            <a:r>
              <a:rPr lang="en-US" sz="2200" b="1" dirty="0">
                <a:solidFill>
                  <a:srgbClr val="F02446"/>
                </a:solidFill>
              </a:rPr>
              <a:t>/</a:t>
            </a:r>
            <a:r>
              <a:rPr lang="en-US" sz="2200" b="1" dirty="0" err="1">
                <a:solidFill>
                  <a:srgbClr val="F02446"/>
                </a:solidFill>
              </a:rPr>
              <a:t>YaRrr</a:t>
            </a:r>
            <a:r>
              <a:rPr lang="en-US" sz="2200" b="1" dirty="0">
                <a:solidFill>
                  <a:srgbClr val="F02446"/>
                </a:solidFill>
              </a:rPr>
              <a:t>/</a:t>
            </a:r>
          </a:p>
        </p:txBody>
      </p:sp>
      <p:pic>
        <p:nvPicPr>
          <p:cNvPr id="3" name="Picture 2" descr="A black beard and mustache with a hat and eye patch&#10;&#10;Description automatically generated">
            <a:extLst>
              <a:ext uri="{FF2B5EF4-FFF2-40B4-BE49-F238E27FC236}">
                <a16:creationId xmlns:a16="http://schemas.microsoft.com/office/drawing/2014/main" id="{9E783E20-ADD6-E90F-4174-63C7D2AF7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337" y="54814"/>
            <a:ext cx="4372619" cy="67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21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6B7BFBD-C488-4B5B-ABE5-8256F3FFB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2BA7674F-A261-445A-AE3A-A0AA30620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71285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A53A58C-A067-4B87-B48C-CB90C1FA0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632" y="1010265"/>
            <a:ext cx="11115368" cy="58477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287593-68A7-A2FA-EE02-50DF51001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3121" y="2069572"/>
            <a:ext cx="10286371" cy="32313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200" dirty="0"/>
              <a:t>But that’s sometimes annoying and inconvenient…</a:t>
            </a:r>
            <a:br>
              <a:rPr lang="en-US" sz="4200" dirty="0"/>
            </a:br>
            <a:br>
              <a:rPr lang="en-US" sz="4200" dirty="0"/>
            </a:br>
            <a:r>
              <a:rPr lang="en-US" sz="4200" dirty="0"/>
              <a:t>and how do we record what we did?</a:t>
            </a:r>
          </a:p>
        </p:txBody>
      </p:sp>
    </p:spTree>
    <p:extLst>
      <p:ext uri="{BB962C8B-B14F-4D97-AF65-F5344CB8AC3E}">
        <p14:creationId xmlns:p14="http://schemas.microsoft.com/office/powerpoint/2010/main" val="4262673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2AF57-EFC3-207A-37B1-03226729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IDEs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94DC8-E114-042C-7547-22AE7B3CF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ea typeface="Calibri"/>
                <a:cs typeface="Calibri"/>
              </a:rPr>
              <a:t>IDE: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ea typeface="Calibri"/>
                <a:cs typeface="Calibri"/>
              </a:rPr>
              <a:t>Integrated Development Environment </a:t>
            </a:r>
            <a:r>
              <a:rPr lang="en-US" dirty="0">
                <a:ea typeface="Calibri"/>
                <a:cs typeface="Calibri"/>
              </a:rPr>
              <a:t>(e.g. RStudio)</a:t>
            </a:r>
            <a:r>
              <a:rPr lang="en-US" b="1" dirty="0">
                <a:ea typeface="Calibri"/>
                <a:cs typeface="Calibri"/>
              </a:rPr>
              <a:t>: </a:t>
            </a:r>
            <a:r>
              <a:rPr lang="en-US" dirty="0">
                <a:ea typeface="Calibri"/>
                <a:cs typeface="Calibri"/>
              </a:rPr>
              <a:t>A GUI that helps make writing computer programs easier and interfaces with an interpreter or compiler</a:t>
            </a:r>
          </a:p>
          <a:p>
            <a:pPr marL="0" indent="0">
              <a:buNone/>
            </a:pPr>
            <a:endParaRPr lang="en-US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dirty="0">
                <a:ea typeface="Calibri"/>
                <a:cs typeface="Calibri"/>
              </a:rPr>
              <a:t>Usually includes:</a:t>
            </a:r>
          </a:p>
          <a:p>
            <a:pPr marL="457200" indent="-457200"/>
            <a:r>
              <a:rPr lang="en-US" dirty="0">
                <a:ea typeface="Calibri"/>
                <a:cs typeface="Calibri"/>
              </a:rPr>
              <a:t>File explorer</a:t>
            </a:r>
          </a:p>
          <a:p>
            <a:pPr marL="457200" indent="-457200"/>
            <a:r>
              <a:rPr lang="en-US" dirty="0">
                <a:ea typeface="Calibri"/>
                <a:cs typeface="Calibri"/>
              </a:rPr>
              <a:t>Area for writing code/scripts</a:t>
            </a:r>
          </a:p>
          <a:p>
            <a:pPr marL="457200" indent="-457200"/>
            <a:r>
              <a:rPr lang="en-US" dirty="0">
                <a:ea typeface="Calibri"/>
                <a:cs typeface="Calibri"/>
              </a:rPr>
              <a:t>Console for running interpreted languages</a:t>
            </a:r>
          </a:p>
          <a:p>
            <a:pPr marL="457200" indent="-457200"/>
            <a:r>
              <a:rPr lang="en-US" dirty="0">
                <a:ea typeface="Calibri"/>
                <a:cs typeface="Calibri"/>
              </a:rPr>
              <a:t>General terminal window for your system</a:t>
            </a:r>
          </a:p>
        </p:txBody>
      </p:sp>
    </p:spTree>
    <p:extLst>
      <p:ext uri="{BB962C8B-B14F-4D97-AF65-F5344CB8AC3E}">
        <p14:creationId xmlns:p14="http://schemas.microsoft.com/office/powerpoint/2010/main" val="2594659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3CBCE0-45D5-7AEA-43B9-A0CF580FF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964" y="736231"/>
            <a:ext cx="8538036" cy="55710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54F41B-9BAC-A58F-9293-20EF5EA64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74" y="2543588"/>
            <a:ext cx="1231900" cy="125730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1EA0A369-1448-607D-2FB1-68ACE2EAEAA2}"/>
              </a:ext>
            </a:extLst>
          </p:cNvPr>
          <p:cNvSpPr/>
          <p:nvPr/>
        </p:nvSpPr>
        <p:spPr>
          <a:xfrm>
            <a:off x="2425148" y="2822713"/>
            <a:ext cx="1020418" cy="6990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133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>
            <a:extLst>
              <a:ext uri="{FF2B5EF4-FFF2-40B4-BE49-F238E27FC236}">
                <a16:creationId xmlns:a16="http://schemas.microsoft.com/office/drawing/2014/main" id="{1EA0A369-1448-607D-2FB1-68ACE2EAEAA2}"/>
              </a:ext>
            </a:extLst>
          </p:cNvPr>
          <p:cNvSpPr/>
          <p:nvPr/>
        </p:nvSpPr>
        <p:spPr>
          <a:xfrm>
            <a:off x="2425148" y="2822713"/>
            <a:ext cx="1020418" cy="6990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3C77A3-5B69-57A2-6C0F-FE24ECEC3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28" y="2543588"/>
            <a:ext cx="1231900" cy="12573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A36719-33DF-889B-A482-6596AB6E9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365" y="954592"/>
            <a:ext cx="7343775" cy="5134343"/>
          </a:xfrm>
          <a:prstGeom prst="rect">
            <a:avLst/>
          </a:prstGeom>
          <a:noFill/>
          <a:effectLst>
            <a:outerShdw blurRad="239929" dist="38100" dir="5400000" sx="101000" sy="101000" algn="t" rotWithShape="0">
              <a:prstClr val="black">
                <a:alpha val="52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35C11E-B35B-F187-0DE6-9925BE667228}"/>
              </a:ext>
            </a:extLst>
          </p:cNvPr>
          <p:cNvSpPr/>
          <p:nvPr/>
        </p:nvSpPr>
        <p:spPr>
          <a:xfrm>
            <a:off x="4172365" y="3299791"/>
            <a:ext cx="4481305" cy="278914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BD9632-D0BD-F2C1-96C2-46DAE1821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776" y="3745329"/>
            <a:ext cx="2114481" cy="215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56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6B7BFBD-C488-4B5B-ABE5-8256F3FFB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2BA7674F-A261-445A-AE3A-A0AA30620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71285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53A58C-A067-4B87-B48C-CB90C1FA0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632" y="1010265"/>
            <a:ext cx="11115368" cy="58477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28F50-6810-BD1D-2C8B-51DA53B5B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099" y="1693464"/>
            <a:ext cx="9570753" cy="30932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200" dirty="0"/>
              <a:t>Everything that is an R command still has to run through the </a:t>
            </a:r>
            <a:br>
              <a:rPr lang="en-US" sz="4200" dirty="0"/>
            </a:br>
            <a:r>
              <a:rPr lang="en-US" sz="4200" dirty="0"/>
              <a:t>R interpreter (in the R console in RStudio)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5D6E63-BA77-8C62-3006-075E6F50C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4596" y="4328342"/>
            <a:ext cx="9790030" cy="641479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2000" dirty="0"/>
              <a:t>Some buttons and menus write R code for us…</a:t>
            </a:r>
          </a:p>
        </p:txBody>
      </p:sp>
    </p:spTree>
    <p:extLst>
      <p:ext uri="{BB962C8B-B14F-4D97-AF65-F5344CB8AC3E}">
        <p14:creationId xmlns:p14="http://schemas.microsoft.com/office/powerpoint/2010/main" val="917541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81B20-FCBE-1D92-A7E1-38E8EC583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Yay!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68B7D-3A41-4ACD-32FD-7FBF795C2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0444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can keep a full record of everything we do!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Don’t have to write down instructions like: </a:t>
            </a:r>
          </a:p>
          <a:p>
            <a:pPr marL="0" indent="0">
              <a:buNone/>
            </a:pPr>
            <a:r>
              <a:rPr lang="en-US" i="1" dirty="0"/>
              <a:t>open this menu, pick this option, check the third button, etc.</a:t>
            </a:r>
          </a:p>
          <a:p>
            <a:pPr marL="0" indent="0">
              <a:buNone/>
            </a:pPr>
            <a:r>
              <a:rPr lang="en-US" dirty="0"/>
              <a:t>where the steps might vary with software version, operating system, </a:t>
            </a:r>
            <a:r>
              <a:rPr lang="en-US" dirty="0" err="1"/>
              <a:t>etc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Means we </a:t>
            </a:r>
            <a:r>
              <a:rPr lang="en-US" i="1" dirty="0"/>
              <a:t>can</a:t>
            </a:r>
            <a:r>
              <a:rPr lang="en-US" dirty="0"/>
              <a:t> do reproducible science and research</a:t>
            </a:r>
          </a:p>
          <a:p>
            <a:pPr marL="457200" lvl="1" indent="0">
              <a:buNone/>
            </a:pPr>
            <a:r>
              <a:rPr lang="en-US" dirty="0"/>
              <a:t>	Does not mean that this happens automatically!</a:t>
            </a:r>
          </a:p>
        </p:txBody>
      </p:sp>
      <p:pic>
        <p:nvPicPr>
          <p:cNvPr id="5" name="Graphic 4" descr="Warning with solid fill">
            <a:extLst>
              <a:ext uri="{FF2B5EF4-FFF2-40B4-BE49-F238E27FC236}">
                <a16:creationId xmlns:a16="http://schemas.microsoft.com/office/drawing/2014/main" id="{295B992D-C006-8FB6-2884-3862BB36D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9950" y="4833168"/>
            <a:ext cx="415728" cy="41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25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C46CD03-D076-40A3-9AA4-2B7BB288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30BE90-3609-05AF-E990-AF4DEB74FE2A}"/>
              </a:ext>
            </a:extLst>
          </p:cNvPr>
          <p:cNvSpPr txBox="1"/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Which of these are true?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D28697-83F7-4C09-A9B2-6CAA58855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8B4B89E-5482-EF34-D7A2-BE7FFC1965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0209991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6497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354CE-BB8A-1257-6597-A8D10A51A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4166" y="522248"/>
            <a:ext cx="10203366" cy="1485900"/>
          </a:xfrm>
        </p:spPr>
        <p:txBody>
          <a:bodyPr>
            <a:normAutofit/>
          </a:bodyPr>
          <a:lstStyle/>
          <a:p>
            <a:r>
              <a:rPr lang="en-US" b="1" dirty="0">
                <a:ea typeface="Calibri Light"/>
                <a:cs typeface="Calibri Light"/>
              </a:rPr>
              <a:t>Research Computing and Data Services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48222-F22C-310D-86A3-0AE2AC73D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7663" y="1683253"/>
            <a:ext cx="7792843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3200" dirty="0">
                <a:ea typeface="Calibri"/>
                <a:cs typeface="Calibri"/>
              </a:rPr>
              <a:t>Ritika </a:t>
            </a:r>
            <a:r>
              <a:rPr lang="en-US" sz="3200" dirty="0" err="1">
                <a:ea typeface="Calibri"/>
                <a:cs typeface="Calibri"/>
              </a:rPr>
              <a:t>Giri</a:t>
            </a:r>
            <a:endParaRPr lang="en-US" sz="3200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3200" dirty="0">
                <a:ea typeface="Calibri"/>
                <a:cs typeface="Calibri"/>
              </a:rPr>
              <a:t>Christina </a:t>
            </a:r>
            <a:r>
              <a:rPr lang="en-US" sz="3200" dirty="0" err="1">
                <a:ea typeface="Calibri"/>
                <a:cs typeface="Calibri"/>
              </a:rPr>
              <a:t>Maimone</a:t>
            </a:r>
            <a:endParaRPr lang="en-US" sz="3200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3200" dirty="0" err="1">
                <a:ea typeface="Calibri"/>
                <a:cs typeface="Calibri"/>
              </a:rPr>
              <a:t>Efrén</a:t>
            </a:r>
            <a:r>
              <a:rPr lang="en-US" sz="3200" dirty="0">
                <a:ea typeface="Calibri"/>
                <a:cs typeface="Calibri"/>
              </a:rPr>
              <a:t> Cruz Cortés</a:t>
            </a:r>
          </a:p>
          <a:p>
            <a:pPr marL="0" indent="0">
              <a:buNone/>
            </a:pPr>
            <a:endParaRPr lang="en-US" sz="3200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3200" i="1" dirty="0">
                <a:ea typeface="Calibri"/>
                <a:cs typeface="Calibri"/>
              </a:rPr>
              <a:t>We're here to help after the workshops!</a:t>
            </a:r>
            <a:endParaRPr lang="en-US" sz="4000" i="1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4000" b="1" dirty="0" err="1">
                <a:highlight>
                  <a:srgbClr val="00FF00"/>
                </a:highlight>
                <a:ea typeface="Calibri"/>
                <a:cs typeface="Calibri"/>
              </a:rPr>
              <a:t>bit.ly</a:t>
            </a:r>
            <a:r>
              <a:rPr lang="en-US" sz="4000" b="1" dirty="0">
                <a:highlight>
                  <a:srgbClr val="00FF00"/>
                </a:highlight>
                <a:ea typeface="Calibri"/>
                <a:cs typeface="Calibri"/>
              </a:rPr>
              <a:t>/</a:t>
            </a:r>
            <a:r>
              <a:rPr lang="en-US" sz="4000" b="1" dirty="0" err="1">
                <a:highlight>
                  <a:srgbClr val="00FF00"/>
                </a:highlight>
                <a:ea typeface="Calibri"/>
                <a:cs typeface="Calibri"/>
              </a:rPr>
              <a:t>rcdsconsult</a:t>
            </a:r>
            <a:endParaRPr lang="en-US" sz="4000" b="1" dirty="0">
              <a:highlight>
                <a:srgbClr val="00FF00"/>
              </a:highlight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8855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587CA-9535-4AA6-4CC2-AEA0670A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RStudio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B9A2BD-CA73-9C9C-A3CE-4C43DE5A1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Type some math equations in the console and get answers</a:t>
            </a:r>
          </a:p>
          <a:p>
            <a:pPr marL="457200" lvl="1" indent="0">
              <a:buNone/>
            </a:pPr>
            <a:r>
              <a:rPr lang="en-US" dirty="0"/>
              <a:t>&gt; Press enter at the end of a line to run the command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Open the file </a:t>
            </a:r>
            <a:r>
              <a:rPr lang="en-US" dirty="0">
                <a:solidFill>
                  <a:srgbClr val="F02446"/>
                </a:solidFill>
                <a:cs typeface="Courier New" panose="02070309020205020404" pitchFamily="49" charset="0"/>
              </a:rPr>
              <a:t>script1.R</a:t>
            </a:r>
            <a:r>
              <a:rPr lang="en-US" dirty="0"/>
              <a:t> in RStudio</a:t>
            </a:r>
          </a:p>
          <a:p>
            <a:pPr marL="0" indent="0">
              <a:buNone/>
            </a:pPr>
            <a:r>
              <a:rPr lang="en-US" dirty="0"/>
              <a:t>	File menu &gt; Open File…</a:t>
            </a:r>
          </a:p>
          <a:p>
            <a:pPr marL="914400" lvl="2" indent="0">
              <a:buNone/>
            </a:pPr>
            <a:r>
              <a:rPr lang="en-US" dirty="0"/>
              <a:t>or</a:t>
            </a:r>
          </a:p>
          <a:p>
            <a:pPr marL="914400" lvl="2" indent="0">
              <a:buNone/>
            </a:pPr>
            <a:r>
              <a:rPr lang="en-US" sz="2000" dirty="0"/>
              <a:t>Navigate to the file in the bottom right Files window in RStudio and click on the file to open it</a:t>
            </a:r>
          </a:p>
        </p:txBody>
      </p:sp>
    </p:spTree>
    <p:extLst>
      <p:ext uri="{BB962C8B-B14F-4D97-AF65-F5344CB8AC3E}">
        <p14:creationId xmlns:p14="http://schemas.microsoft.com/office/powerpoint/2010/main" val="1268944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4CAB47AC-62E5-3E5E-CD88-9978DCC1E5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843" b="9887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0C043A-6138-B300-C56E-9827523D7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700"/>
              <a:t>Data Types &amp; Boolean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74687-57E7-7990-98BF-179EB4150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300"/>
              <a:t>Head back to RStudio...</a:t>
            </a:r>
          </a:p>
        </p:txBody>
      </p:sp>
    </p:spTree>
    <p:extLst>
      <p:ext uri="{BB962C8B-B14F-4D97-AF65-F5344CB8AC3E}">
        <p14:creationId xmlns:p14="http://schemas.microsoft.com/office/powerpoint/2010/main" val="2588298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C46CD03-D076-40A3-9AA4-2B7BB288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1DF68D-94E3-309A-8310-EC150889E707}"/>
              </a:ext>
            </a:extLst>
          </p:cNvPr>
          <p:cNvSpPr txBox="1"/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Which of these are true?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D28697-83F7-4C09-A9B2-6CAA58855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8B4B89E-5482-EF34-D7A2-BE7FFC1965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5876653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1549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4CAB47AC-62E5-3E5E-CD88-9978DCC1E5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843" b="9887"/>
          <a:stretch/>
        </p:blipFill>
        <p:spPr>
          <a:xfrm>
            <a:off x="19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0C043A-6138-B300-C56E-9827523D7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1649887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pic>
        <p:nvPicPr>
          <p:cNvPr id="8" name="Content Placeholder 7" descr="Brown paper bag on plain background">
            <a:extLst>
              <a:ext uri="{FF2B5EF4-FFF2-40B4-BE49-F238E27FC236}">
                <a16:creationId xmlns:a16="http://schemas.microsoft.com/office/drawing/2014/main" id="{9F22A126-55BA-C716-0E7B-A35AF3765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52" y="1779327"/>
            <a:ext cx="6529213" cy="4351338"/>
          </a:xfrm>
        </p:spPr>
      </p:pic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 flipH="1">
            <a:off x="4653022" y="1690688"/>
            <a:ext cx="4363655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8391646" y="3209865"/>
            <a:ext cx="10301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8336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pic>
        <p:nvPicPr>
          <p:cNvPr id="8" name="Content Placeholder 7" descr="Brown paper bag on plain background">
            <a:extLst>
              <a:ext uri="{FF2B5EF4-FFF2-40B4-BE49-F238E27FC236}">
                <a16:creationId xmlns:a16="http://schemas.microsoft.com/office/drawing/2014/main" id="{9F22A126-55BA-C716-0E7B-A35AF3765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52" y="1779327"/>
            <a:ext cx="6529213" cy="4351338"/>
          </a:xfrm>
        </p:spPr>
      </p:pic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 flipH="1">
            <a:off x="4653022" y="1690688"/>
            <a:ext cx="4363655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7523545" y="3236692"/>
            <a:ext cx="32640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“dog”</a:t>
            </a:r>
          </a:p>
        </p:txBody>
      </p:sp>
    </p:spTree>
    <p:extLst>
      <p:ext uri="{BB962C8B-B14F-4D97-AF65-F5344CB8AC3E}">
        <p14:creationId xmlns:p14="http://schemas.microsoft.com/office/powerpoint/2010/main" val="1852556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pic>
        <p:nvPicPr>
          <p:cNvPr id="8" name="Content Placeholder 7" descr="Brown paper bag on plain background">
            <a:extLst>
              <a:ext uri="{FF2B5EF4-FFF2-40B4-BE49-F238E27FC236}">
                <a16:creationId xmlns:a16="http://schemas.microsoft.com/office/drawing/2014/main" id="{9F22A126-55BA-C716-0E7B-A35AF3765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52" y="1779327"/>
            <a:ext cx="6529213" cy="4351338"/>
          </a:xfrm>
        </p:spPr>
      </p:pic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 flipH="1">
            <a:off x="4653022" y="1690688"/>
            <a:ext cx="4363655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7523545" y="3236692"/>
            <a:ext cx="32640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39112943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pic>
        <p:nvPicPr>
          <p:cNvPr id="8" name="Content Placeholder 7" descr="Brown paper bag on plain background">
            <a:extLst>
              <a:ext uri="{FF2B5EF4-FFF2-40B4-BE49-F238E27FC236}">
                <a16:creationId xmlns:a16="http://schemas.microsoft.com/office/drawing/2014/main" id="{9F22A126-55BA-C716-0E7B-A35AF3765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52" y="1779327"/>
            <a:ext cx="6529213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41751F-725E-E4F7-F863-DAC8A781AE2C}"/>
              </a:ext>
            </a:extLst>
          </p:cNvPr>
          <p:cNvSpPr txBox="1"/>
          <p:nvPr/>
        </p:nvSpPr>
        <p:spPr>
          <a:xfrm>
            <a:off x="4780344" y="3429000"/>
            <a:ext cx="868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816716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pic>
        <p:nvPicPr>
          <p:cNvPr id="8" name="Content Placeholder 7" descr="Brown paper bag on plain background">
            <a:extLst>
              <a:ext uri="{FF2B5EF4-FFF2-40B4-BE49-F238E27FC236}">
                <a16:creationId xmlns:a16="http://schemas.microsoft.com/office/drawing/2014/main" id="{9F22A126-55BA-C716-0E7B-A35AF3765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52" y="1779327"/>
            <a:ext cx="6529213" cy="4351338"/>
          </a:xfrm>
        </p:spPr>
      </p:pic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>
            <a:off x="4734045" y="1365813"/>
            <a:ext cx="3729522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7546695" y="2385336"/>
            <a:ext cx="32640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TRUE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3B833-AF4E-3109-4089-18AE988A374A}"/>
              </a:ext>
            </a:extLst>
          </p:cNvPr>
          <p:cNvSpPr txBox="1"/>
          <p:nvPr/>
        </p:nvSpPr>
        <p:spPr>
          <a:xfrm>
            <a:off x="6096000" y="-8681"/>
            <a:ext cx="868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6594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85"/>
          <p:cNvSpPr txBox="1">
            <a:spLocks noGrp="1"/>
          </p:cNvSpPr>
          <p:nvPr>
            <p:ph type="title"/>
          </p:nvPr>
        </p:nvSpPr>
        <p:spPr>
          <a:xfrm>
            <a:off x="757570" y="478701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Variables</a:t>
            </a:r>
            <a:endParaRPr dirty="0"/>
          </a:p>
        </p:txBody>
      </p:sp>
      <p:sp>
        <p:nvSpPr>
          <p:cNvPr id="1238" name="Google Shape;1238;p85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25000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/>
              <a:t>x  =  3</a:t>
            </a:r>
            <a:endParaRPr sz="4800" b="1"/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/>
              <a:t>x &lt;-  3</a:t>
            </a:r>
            <a:endParaRPr sz="4800" b="1"/>
          </a:p>
        </p:txBody>
      </p:sp>
      <p:grpSp>
        <p:nvGrpSpPr>
          <p:cNvPr id="1239" name="Google Shape;1239;p85"/>
          <p:cNvGrpSpPr/>
          <p:nvPr/>
        </p:nvGrpSpPr>
        <p:grpSpPr>
          <a:xfrm>
            <a:off x="757570" y="1299867"/>
            <a:ext cx="4806497" cy="5083900"/>
            <a:chOff x="568177" y="974900"/>
            <a:chExt cx="3604873" cy="3812925"/>
          </a:xfrm>
        </p:grpSpPr>
        <p:sp>
          <p:nvSpPr>
            <p:cNvPr id="1240" name="Google Shape;1240;p85"/>
            <p:cNvSpPr/>
            <p:nvPr/>
          </p:nvSpPr>
          <p:spPr>
            <a:xfrm>
              <a:off x="3402050" y="974900"/>
              <a:ext cx="771000" cy="1961100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241" name="Google Shape;1241;p85"/>
            <p:cNvCxnSpPr>
              <a:stCxn id="1240" idx="4"/>
            </p:cNvCxnSpPr>
            <p:nvPr/>
          </p:nvCxnSpPr>
          <p:spPr>
            <a:xfrm flipH="1">
              <a:off x="2532650" y="2936000"/>
              <a:ext cx="1254900" cy="818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42" name="Google Shape;1242;p85"/>
            <p:cNvSpPr txBox="1"/>
            <p:nvPr/>
          </p:nvSpPr>
          <p:spPr>
            <a:xfrm>
              <a:off x="568177" y="3600125"/>
              <a:ext cx="2667000" cy="11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3200" dirty="0">
                  <a:latin typeface="Raleway"/>
                  <a:ea typeface="Raleway"/>
                  <a:cs typeface="Raleway"/>
                  <a:sym typeface="Raleway"/>
                </a:rPr>
                <a:t>Variable name</a:t>
              </a:r>
              <a:endParaRPr sz="3200" dirty="0">
                <a:latin typeface="Raleway"/>
                <a:ea typeface="Raleway"/>
                <a:cs typeface="Raleway"/>
                <a:sym typeface="Raleway"/>
              </a:endParaRPr>
            </a:p>
            <a:p>
              <a:endParaRPr sz="3200" dirty="0">
                <a:latin typeface="Raleway"/>
                <a:ea typeface="Raleway"/>
                <a:cs typeface="Raleway"/>
                <a:sym typeface="Raleway"/>
              </a:endParaRPr>
            </a:p>
            <a:p>
              <a:r>
                <a:rPr lang="en" sz="3200" dirty="0">
                  <a:latin typeface="Raleway"/>
                  <a:ea typeface="Raleway"/>
                  <a:cs typeface="Raleway"/>
                  <a:sym typeface="Raleway"/>
                </a:rPr>
                <a:t>"Left hand side"</a:t>
              </a:r>
              <a:endParaRPr sz="3200" dirty="0"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243" name="Google Shape;1243;p85"/>
          <p:cNvGrpSpPr/>
          <p:nvPr/>
        </p:nvGrpSpPr>
        <p:grpSpPr>
          <a:xfrm>
            <a:off x="4718433" y="1299867"/>
            <a:ext cx="2656400" cy="5106767"/>
            <a:chOff x="3538825" y="974900"/>
            <a:chExt cx="1992300" cy="3830075"/>
          </a:xfrm>
        </p:grpSpPr>
        <p:sp>
          <p:nvSpPr>
            <p:cNvPr id="1244" name="Google Shape;1244;p85"/>
            <p:cNvSpPr/>
            <p:nvPr/>
          </p:nvSpPr>
          <p:spPr>
            <a:xfrm>
              <a:off x="4177550" y="974900"/>
              <a:ext cx="771000" cy="1961100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245" name="Google Shape;1245;p85"/>
            <p:cNvCxnSpPr>
              <a:stCxn id="1244" idx="4"/>
            </p:cNvCxnSpPr>
            <p:nvPr/>
          </p:nvCxnSpPr>
          <p:spPr>
            <a:xfrm>
              <a:off x="4563050" y="2936000"/>
              <a:ext cx="2100" cy="7347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46" name="Google Shape;1246;p85"/>
            <p:cNvSpPr txBox="1"/>
            <p:nvPr/>
          </p:nvSpPr>
          <p:spPr>
            <a:xfrm>
              <a:off x="3538825" y="3617275"/>
              <a:ext cx="1992300" cy="11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3200">
                  <a:latin typeface="Raleway"/>
                  <a:ea typeface="Raleway"/>
                  <a:cs typeface="Raleway"/>
                  <a:sym typeface="Raleway"/>
                </a:rPr>
                <a:t>Assignment</a:t>
              </a:r>
              <a:endParaRPr sz="3200">
                <a:latin typeface="Raleway"/>
                <a:ea typeface="Raleway"/>
                <a:cs typeface="Raleway"/>
                <a:sym typeface="Raleway"/>
              </a:endParaRPr>
            </a:p>
            <a:p>
              <a:pPr algn="ctr"/>
              <a:r>
                <a:rPr lang="en" sz="3200">
                  <a:latin typeface="Raleway"/>
                  <a:ea typeface="Raleway"/>
                  <a:cs typeface="Raleway"/>
                  <a:sym typeface="Raleway"/>
                </a:rPr>
                <a:t>operator</a:t>
              </a:r>
              <a:endParaRPr sz="3200"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247" name="Google Shape;1247;p85"/>
          <p:cNvGrpSpPr/>
          <p:nvPr/>
        </p:nvGrpSpPr>
        <p:grpSpPr>
          <a:xfrm>
            <a:off x="6884900" y="1424567"/>
            <a:ext cx="4843933" cy="4880467"/>
            <a:chOff x="5163675" y="1068425"/>
            <a:chExt cx="3632950" cy="3660350"/>
          </a:xfrm>
        </p:grpSpPr>
        <p:sp>
          <p:nvSpPr>
            <p:cNvPr id="1248" name="Google Shape;1248;p85"/>
            <p:cNvSpPr/>
            <p:nvPr/>
          </p:nvSpPr>
          <p:spPr>
            <a:xfrm>
              <a:off x="5163675" y="1068425"/>
              <a:ext cx="605100" cy="1961100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249" name="Google Shape;1249;p85"/>
            <p:cNvCxnSpPr>
              <a:stCxn id="1248" idx="5"/>
            </p:cNvCxnSpPr>
            <p:nvPr/>
          </p:nvCxnSpPr>
          <p:spPr>
            <a:xfrm>
              <a:off x="5680160" y="2742329"/>
              <a:ext cx="976200" cy="8547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50" name="Google Shape;1250;p85"/>
            <p:cNvSpPr txBox="1"/>
            <p:nvPr/>
          </p:nvSpPr>
          <p:spPr>
            <a:xfrm>
              <a:off x="6129625" y="3541075"/>
              <a:ext cx="2667000" cy="11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3200">
                  <a:latin typeface="Raleway"/>
                  <a:ea typeface="Raleway"/>
                  <a:cs typeface="Raleway"/>
                  <a:sym typeface="Raleway"/>
                </a:rPr>
                <a:t>Value</a:t>
              </a:r>
              <a:endParaRPr sz="3200">
                <a:latin typeface="Raleway"/>
                <a:ea typeface="Raleway"/>
                <a:cs typeface="Raleway"/>
                <a:sym typeface="Raleway"/>
              </a:endParaRPr>
            </a:p>
            <a:p>
              <a:endParaRPr sz="3200">
                <a:latin typeface="Raleway"/>
                <a:ea typeface="Raleway"/>
                <a:cs typeface="Raleway"/>
                <a:sym typeface="Raleway"/>
              </a:endParaRPr>
            </a:p>
            <a:p>
              <a:r>
                <a:rPr lang="en" sz="3200">
                  <a:latin typeface="Raleway"/>
                  <a:ea typeface="Raleway"/>
                  <a:cs typeface="Raleway"/>
                  <a:sym typeface="Raleway"/>
                </a:rPr>
                <a:t>"Right hand side"</a:t>
              </a:r>
              <a:endParaRPr sz="3200"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755D9-B6D5-FBF4-F4A5-A3CC9365B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BYOD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E0C63-E0D3-4D05-25CE-2850CD7B8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BYOD = Bring Your Own Data</a:t>
            </a:r>
          </a:p>
          <a:p>
            <a:r>
              <a:rPr lang="en-US" dirty="0">
                <a:cs typeface="Calibri"/>
              </a:rPr>
              <a:t>Small working groups, meet weekly for 8 weeks</a:t>
            </a:r>
          </a:p>
          <a:p>
            <a:r>
              <a:rPr lang="en-US" dirty="0">
                <a:ea typeface="+mn-lt"/>
                <a:cs typeface="+mn-lt"/>
              </a:rPr>
              <a:t>https://</a:t>
            </a:r>
            <a:r>
              <a:rPr lang="en-US" dirty="0" err="1">
                <a:ea typeface="+mn-lt"/>
                <a:cs typeface="+mn-lt"/>
              </a:rPr>
              <a:t>sites.northwestern.edu</a:t>
            </a:r>
            <a:r>
              <a:rPr lang="en-US" dirty="0">
                <a:ea typeface="+mn-lt"/>
                <a:cs typeface="+mn-lt"/>
              </a:rPr>
              <a:t>/</a:t>
            </a:r>
            <a:r>
              <a:rPr lang="en-US" dirty="0" err="1">
                <a:ea typeface="+mn-lt"/>
                <a:cs typeface="+mn-lt"/>
              </a:rPr>
              <a:t>researchcomputing</a:t>
            </a:r>
            <a:r>
              <a:rPr lang="en-US" dirty="0">
                <a:ea typeface="+mn-lt"/>
                <a:cs typeface="+mn-lt"/>
              </a:rPr>
              <a:t>/events-and-programs/</a:t>
            </a:r>
            <a:r>
              <a:rPr lang="en-US" dirty="0" err="1">
                <a:ea typeface="+mn-lt"/>
                <a:cs typeface="+mn-lt"/>
              </a:rPr>
              <a:t>byod</a:t>
            </a:r>
            <a:r>
              <a:rPr lang="en-US" dirty="0">
                <a:ea typeface="+mn-lt"/>
                <a:cs typeface="+mn-lt"/>
              </a:rPr>
              <a:t>/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97477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85"/>
          <p:cNvSpPr txBox="1">
            <a:spLocks noGrp="1"/>
          </p:cNvSpPr>
          <p:nvPr>
            <p:ph type="title"/>
          </p:nvPr>
        </p:nvSpPr>
        <p:spPr>
          <a:xfrm>
            <a:off x="831200" y="466987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Variables</a:t>
            </a:r>
            <a:endParaRPr dirty="0"/>
          </a:p>
        </p:txBody>
      </p:sp>
      <p:sp>
        <p:nvSpPr>
          <p:cNvPr id="1238" name="Google Shape;1238;p85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25000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/>
              <a:t>x &lt;- 3</a:t>
            </a:r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/>
              <a:t>&lt;- is preferred in R</a:t>
            </a:r>
            <a:endParaRPr sz="4800" b="1"/>
          </a:p>
        </p:txBody>
      </p:sp>
    </p:spTree>
    <p:extLst>
      <p:ext uri="{BB962C8B-B14F-4D97-AF65-F5344CB8AC3E}">
        <p14:creationId xmlns:p14="http://schemas.microsoft.com/office/powerpoint/2010/main" val="30386971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87"/>
          <p:cNvSpPr txBox="1">
            <a:spLocks noGrp="1"/>
          </p:cNvSpPr>
          <p:nvPr>
            <p:ph type="title"/>
          </p:nvPr>
        </p:nvSpPr>
        <p:spPr>
          <a:xfrm>
            <a:off x="831200" y="439937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Variables</a:t>
            </a:r>
            <a:endParaRPr dirty="0"/>
          </a:p>
        </p:txBody>
      </p:sp>
      <p:sp>
        <p:nvSpPr>
          <p:cNvPr id="1262" name="Google Shape;1262;p87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25000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/>
              <a:t>x &lt;- 3 + 5</a:t>
            </a:r>
            <a:endParaRPr sz="4800" b="1"/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/>
              <a:t>x</a:t>
            </a:r>
            <a:endParaRPr sz="4800" b="1"/>
          </a:p>
        </p:txBody>
      </p:sp>
      <p:sp>
        <p:nvSpPr>
          <p:cNvPr id="1263" name="Google Shape;1263;p87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x is 8</a:t>
            </a:r>
            <a:endParaRPr sz="4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88"/>
          <p:cNvSpPr txBox="1">
            <a:spLocks noGrp="1"/>
          </p:cNvSpPr>
          <p:nvPr>
            <p:ph type="title"/>
          </p:nvPr>
        </p:nvSpPr>
        <p:spPr>
          <a:xfrm>
            <a:off x="831200" y="437249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Variables</a:t>
            </a:r>
            <a:endParaRPr dirty="0"/>
          </a:p>
        </p:txBody>
      </p:sp>
      <p:sp>
        <p:nvSpPr>
          <p:cNvPr id="1269" name="Google Shape;1269;p88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4621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/>
              <a:t>x &lt;- 3</a:t>
            </a:r>
            <a:endParaRPr sz="4800" b="1"/>
          </a:p>
          <a:p>
            <a:pPr marL="0" indent="0" algn="ctr">
              <a:spcBef>
                <a:spcPts val="2133"/>
              </a:spcBef>
            </a:pPr>
            <a:r>
              <a:rPr lang="en" sz="4800" b="1"/>
              <a:t>x + 5</a:t>
            </a:r>
            <a:endParaRPr sz="4800" b="1"/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/>
              <a:t>x</a:t>
            </a:r>
            <a:endParaRPr sz="4800" b="1"/>
          </a:p>
        </p:txBody>
      </p:sp>
      <p:sp>
        <p:nvSpPr>
          <p:cNvPr id="1270" name="Google Shape;1270;p88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x is 3</a:t>
            </a:r>
            <a:endParaRPr sz="4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89"/>
          <p:cNvSpPr txBox="1">
            <a:spLocks noGrp="1"/>
          </p:cNvSpPr>
          <p:nvPr>
            <p:ph type="title"/>
          </p:nvPr>
        </p:nvSpPr>
        <p:spPr>
          <a:xfrm>
            <a:off x="831200" y="444684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Variables</a:t>
            </a:r>
            <a:endParaRPr dirty="0"/>
          </a:p>
        </p:txBody>
      </p:sp>
      <p:sp>
        <p:nvSpPr>
          <p:cNvPr id="1276" name="Google Shape;1276;p89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4621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/>
              <a:t>x &lt;- 3</a:t>
            </a:r>
            <a:endParaRPr sz="4800" b="1"/>
          </a:p>
          <a:p>
            <a:pPr marL="0" indent="0" algn="ctr">
              <a:spcBef>
                <a:spcPts val="2133"/>
              </a:spcBef>
            </a:pPr>
            <a:r>
              <a:rPr lang="en" sz="4800" b="1"/>
              <a:t>x &lt;- x + 5</a:t>
            </a:r>
            <a:endParaRPr sz="4800" b="1"/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/>
              <a:t>x</a:t>
            </a:r>
            <a:endParaRPr sz="4800" b="1"/>
          </a:p>
        </p:txBody>
      </p:sp>
      <p:sp>
        <p:nvSpPr>
          <p:cNvPr id="1277" name="Google Shape;1277;p89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x is 8</a:t>
            </a:r>
            <a:endParaRPr sz="4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90"/>
          <p:cNvSpPr txBox="1">
            <a:spLocks noGrp="1"/>
          </p:cNvSpPr>
          <p:nvPr>
            <p:ph type="title"/>
          </p:nvPr>
        </p:nvSpPr>
        <p:spPr>
          <a:xfrm>
            <a:off x="831200" y="476136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Variables</a:t>
            </a:r>
            <a:endParaRPr dirty="0"/>
          </a:p>
        </p:txBody>
      </p:sp>
      <p:sp>
        <p:nvSpPr>
          <p:cNvPr id="1283" name="Google Shape;1283;p90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4621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/>
              <a:t>x &lt;- 3</a:t>
            </a:r>
            <a:endParaRPr sz="4800" b="1"/>
          </a:p>
          <a:p>
            <a:pPr marL="0" indent="0" algn="ctr">
              <a:spcBef>
                <a:spcPts val="2133"/>
              </a:spcBef>
            </a:pPr>
            <a:r>
              <a:rPr lang="en" sz="4800" b="1"/>
              <a:t>y &lt;- 5</a:t>
            </a:r>
            <a:endParaRPr sz="4800" b="1"/>
          </a:p>
          <a:p>
            <a:pPr marL="0" indent="0" algn="ctr">
              <a:spcBef>
                <a:spcPts val="2133"/>
              </a:spcBef>
            </a:pPr>
            <a:r>
              <a:rPr lang="en" sz="4800" b="1"/>
              <a:t>x &lt;- x + y</a:t>
            </a:r>
            <a:endParaRPr sz="4800" b="1"/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/>
              <a:t>x</a:t>
            </a:r>
            <a:endParaRPr sz="4800" b="1"/>
          </a:p>
        </p:txBody>
      </p:sp>
      <p:sp>
        <p:nvSpPr>
          <p:cNvPr id="1284" name="Google Shape;1284;p90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x is 8</a:t>
            </a:r>
            <a:endParaRPr sz="4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91"/>
          <p:cNvSpPr txBox="1">
            <a:spLocks noGrp="1"/>
          </p:cNvSpPr>
          <p:nvPr>
            <p:ph type="title"/>
          </p:nvPr>
        </p:nvSpPr>
        <p:spPr>
          <a:xfrm>
            <a:off x="831200" y="437250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Variables</a:t>
            </a:r>
            <a:endParaRPr/>
          </a:p>
        </p:txBody>
      </p:sp>
      <p:sp>
        <p:nvSpPr>
          <p:cNvPr id="1290" name="Google Shape;1290;p91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4621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lnSpc>
                <a:spcPct val="100000"/>
              </a:lnSpc>
            </a:pPr>
            <a:r>
              <a:rPr lang="en" sz="4800" b="1"/>
              <a:t>x &lt;- 3</a:t>
            </a:r>
            <a:endParaRPr sz="4800" b="1"/>
          </a:p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" sz="4800" b="1"/>
              <a:t>y &lt;- 5</a:t>
            </a:r>
            <a:endParaRPr sz="4800" b="1"/>
          </a:p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" sz="4800" b="1"/>
              <a:t>x &lt;- x + y</a:t>
            </a:r>
            <a:endParaRPr sz="4800" b="1"/>
          </a:p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" sz="4800" b="1"/>
              <a:t>y &lt;- 7</a:t>
            </a:r>
            <a:endParaRPr sz="4800" b="1"/>
          </a:p>
          <a:p>
            <a:pPr marL="0" indent="0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</a:pPr>
            <a:r>
              <a:rPr lang="en" sz="4800" b="1"/>
              <a:t>x</a:t>
            </a:r>
            <a:endParaRPr sz="4800" b="1"/>
          </a:p>
        </p:txBody>
      </p:sp>
      <p:sp>
        <p:nvSpPr>
          <p:cNvPr id="1291" name="Google Shape;1291;p91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x is 8</a:t>
            </a:r>
            <a:endParaRPr sz="4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4CAB47AC-62E5-3E5E-CD88-9978DCC1E5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843" b="9887"/>
          <a:stretch/>
        </p:blipFill>
        <p:spPr>
          <a:xfrm>
            <a:off x="19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0C043A-6138-B300-C56E-9827523D7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Vectors and Lists</a:t>
            </a:r>
          </a:p>
        </p:txBody>
      </p:sp>
    </p:spTree>
    <p:extLst>
      <p:ext uri="{BB962C8B-B14F-4D97-AF65-F5344CB8AC3E}">
        <p14:creationId xmlns:p14="http://schemas.microsoft.com/office/powerpoint/2010/main" val="32805844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C14FAD-AAA9-8C46-166C-8AD5847B0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Storing Multiple Values Together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4D3D18-0FC4-344F-3849-1D3819533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We </a:t>
            </a:r>
            <a:r>
              <a:rPr lang="en-US" b="1" u="sng">
                <a:solidFill>
                  <a:srgbClr val="FF0000"/>
                </a:solidFill>
              </a:rPr>
              <a:t>c</a:t>
            </a:r>
            <a:r>
              <a:rPr lang="en-US"/>
              <a:t>ombine them with </a:t>
            </a:r>
            <a:r>
              <a:rPr lang="en-US" b="1">
                <a:solidFill>
                  <a:srgbClr val="FF0000"/>
                </a:solidFill>
              </a:rPr>
              <a:t>c() </a:t>
            </a:r>
            <a:r>
              <a:rPr lang="en-US"/>
              <a:t>into a vector </a:t>
            </a:r>
          </a:p>
          <a:p>
            <a:pPr marL="0" indent="0">
              <a:buNone/>
            </a:pPr>
            <a:endParaRPr lang="en-US"/>
          </a:p>
          <a:p>
            <a:pPr marL="0" indent="0" algn="ctr">
              <a:buNone/>
            </a:pPr>
            <a:r>
              <a:rPr lang="en-US" sz="4800"/>
              <a:t>x &lt;- c(2, 4, 7, 8)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Vectors may be called arrays or lists in other languages</a:t>
            </a:r>
          </a:p>
        </p:txBody>
      </p:sp>
    </p:spTree>
    <p:extLst>
      <p:ext uri="{BB962C8B-B14F-4D97-AF65-F5344CB8AC3E}">
        <p14:creationId xmlns:p14="http://schemas.microsoft.com/office/powerpoint/2010/main" val="40823482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pic>
        <p:nvPicPr>
          <p:cNvPr id="8" name="Content Placeholder 7" descr="Brown paper bag on plain background">
            <a:extLst>
              <a:ext uri="{FF2B5EF4-FFF2-40B4-BE49-F238E27FC236}">
                <a16:creationId xmlns:a16="http://schemas.microsoft.com/office/drawing/2014/main" id="{9F22A126-55BA-C716-0E7B-A35AF3765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52" y="1779327"/>
            <a:ext cx="6529213" cy="4351338"/>
          </a:xfrm>
        </p:spPr>
      </p:pic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 flipH="1">
            <a:off x="4653022" y="1690688"/>
            <a:ext cx="4363655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7523545" y="3236692"/>
            <a:ext cx="32640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4800"/>
              <a:t>c(2, 4, 7, 8)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6C92AC-8704-DC17-6E3B-8DA2CF51EF5D}"/>
              </a:ext>
            </a:extLst>
          </p:cNvPr>
          <p:cNvSpPr txBox="1"/>
          <p:nvPr/>
        </p:nvSpPr>
        <p:spPr>
          <a:xfrm>
            <a:off x="4780344" y="3429000"/>
            <a:ext cx="868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541811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59F64-EA7B-CEC6-25FB-FA8474DA0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Index the Values in a Vector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5040D2-9CB9-6F13-E27D-644540A00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Indices in R start with 1</a:t>
            </a:r>
          </a:p>
          <a:p>
            <a:pPr marL="0" indent="0">
              <a:buNone/>
            </a:pPr>
            <a:endParaRPr lang="en-US"/>
          </a:p>
          <a:p>
            <a:pPr marL="0" indent="0" algn="ctr">
              <a:buNone/>
            </a:pPr>
            <a:r>
              <a:rPr lang="en-US" sz="4800"/>
              <a:t>x &lt;- c(2, 4, 7, 8)</a:t>
            </a:r>
          </a:p>
          <a:p>
            <a:pPr algn="ctr"/>
            <a:endParaRPr lang="en-US" sz="4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80C7E7-E82C-49DF-704E-F2D12FCA8BED}"/>
              </a:ext>
            </a:extLst>
          </p:cNvPr>
          <p:cNvSpPr txBox="1"/>
          <p:nvPr/>
        </p:nvSpPr>
        <p:spPr>
          <a:xfrm>
            <a:off x="5526156" y="2206487"/>
            <a:ext cx="2904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1    2    3    4</a:t>
            </a:r>
          </a:p>
        </p:txBody>
      </p:sp>
    </p:spTree>
    <p:extLst>
      <p:ext uri="{BB962C8B-B14F-4D97-AF65-F5344CB8AC3E}">
        <p14:creationId xmlns:p14="http://schemas.microsoft.com/office/powerpoint/2010/main" val="2601174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452E4-B96F-39DB-B9EA-5DDCA1930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What are we doing today?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ED46F-3EF2-CEA6-D584-57AD19222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8384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Getting to know R and RStudio</a:t>
            </a:r>
          </a:p>
          <a:p>
            <a:r>
              <a:rPr lang="en-US">
                <a:ea typeface="Calibri"/>
                <a:cs typeface="Calibri"/>
              </a:rPr>
              <a:t>Learning concepts that you need for R (that also apply to other programming languages) </a:t>
            </a:r>
          </a:p>
          <a:p>
            <a:endParaRPr lang="en-US">
              <a:ea typeface="Calibri"/>
              <a:cs typeface="Calibri"/>
            </a:endParaRPr>
          </a:p>
          <a:p>
            <a:pPr marL="457200" lvl="1" indent="-457200">
              <a:buNone/>
            </a:pP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59884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59F64-EA7B-CEC6-25FB-FA8474DA0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Index the Values in a Vector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5040D2-9CB9-6F13-E27D-644540A00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Indices in R start with 1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800" dirty="0"/>
              <a:t>x &lt;- c(2, 4, 7, 8)</a:t>
            </a:r>
          </a:p>
          <a:p>
            <a:pPr algn="ctr"/>
            <a:endParaRPr lang="en-US" sz="4800" dirty="0"/>
          </a:p>
          <a:p>
            <a:pPr marL="0" indent="0" algn="ctr">
              <a:buNone/>
            </a:pPr>
            <a:r>
              <a:rPr lang="en-US" sz="4800" dirty="0"/>
              <a:t>x[1] is 2</a:t>
            </a:r>
          </a:p>
          <a:p>
            <a:pPr marL="0" indent="0" algn="ctr">
              <a:buNone/>
            </a:pPr>
            <a:r>
              <a:rPr lang="en-US" sz="4800" dirty="0"/>
              <a:t>x[2] is 4</a:t>
            </a:r>
          </a:p>
        </p:txBody>
      </p:sp>
      <p:grpSp>
        <p:nvGrpSpPr>
          <p:cNvPr id="4" name="Google Shape;1239;p85">
            <a:extLst>
              <a:ext uri="{FF2B5EF4-FFF2-40B4-BE49-F238E27FC236}">
                <a16:creationId xmlns:a16="http://schemas.microsoft.com/office/drawing/2014/main" id="{CFC7D51F-D038-24EF-D1CF-A83E4CAB70A9}"/>
              </a:ext>
            </a:extLst>
          </p:cNvPr>
          <p:cNvGrpSpPr/>
          <p:nvPr/>
        </p:nvGrpSpPr>
        <p:grpSpPr>
          <a:xfrm>
            <a:off x="721382" y="4369682"/>
            <a:ext cx="4804357" cy="1802518"/>
            <a:chOff x="414625" y="3376887"/>
            <a:chExt cx="3603268" cy="1351888"/>
          </a:xfrm>
        </p:grpSpPr>
        <p:sp>
          <p:nvSpPr>
            <p:cNvPr id="5" name="Google Shape;1240;p85">
              <a:extLst>
                <a:ext uri="{FF2B5EF4-FFF2-40B4-BE49-F238E27FC236}">
                  <a16:creationId xmlns:a16="http://schemas.microsoft.com/office/drawing/2014/main" id="{ADA5D2A8-4353-4157-26A3-AF287877C5D8}"/>
                </a:ext>
              </a:extLst>
            </p:cNvPr>
            <p:cNvSpPr/>
            <p:nvPr/>
          </p:nvSpPr>
          <p:spPr>
            <a:xfrm>
              <a:off x="3746558" y="3376887"/>
              <a:ext cx="271335" cy="409920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6" name="Google Shape;1241;p85">
              <a:extLst>
                <a:ext uri="{FF2B5EF4-FFF2-40B4-BE49-F238E27FC236}">
                  <a16:creationId xmlns:a16="http://schemas.microsoft.com/office/drawing/2014/main" id="{3E8B4F69-A04C-0D2A-427F-E726475CD9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2104" y="3667537"/>
              <a:ext cx="824454" cy="119269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" name="Google Shape;1242;p85">
              <a:extLst>
                <a:ext uri="{FF2B5EF4-FFF2-40B4-BE49-F238E27FC236}">
                  <a16:creationId xmlns:a16="http://schemas.microsoft.com/office/drawing/2014/main" id="{A6436D91-D440-291E-66CE-96FEE2FC3EB9}"/>
                </a:ext>
              </a:extLst>
            </p:cNvPr>
            <p:cNvSpPr txBox="1"/>
            <p:nvPr/>
          </p:nvSpPr>
          <p:spPr>
            <a:xfrm>
              <a:off x="414625" y="3541075"/>
              <a:ext cx="2667000" cy="11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US" sz="3200">
                  <a:ea typeface="Raleway"/>
                  <a:cs typeface="Raleway"/>
                  <a:sym typeface="Raleway"/>
                </a:rPr>
                <a:t>x is the name of the variable with a vector</a:t>
              </a:r>
              <a:endParaRPr sz="3200"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8" name="Google Shape;1239;p85">
            <a:extLst>
              <a:ext uri="{FF2B5EF4-FFF2-40B4-BE49-F238E27FC236}">
                <a16:creationId xmlns:a16="http://schemas.microsoft.com/office/drawing/2014/main" id="{547CDB33-A08E-AE14-B148-1DA92C8A257D}"/>
              </a:ext>
            </a:extLst>
          </p:cNvPr>
          <p:cNvGrpSpPr/>
          <p:nvPr/>
        </p:nvGrpSpPr>
        <p:grpSpPr>
          <a:xfrm>
            <a:off x="5594626" y="4082031"/>
            <a:ext cx="6597374" cy="895591"/>
            <a:chOff x="4104368" y="1819967"/>
            <a:chExt cx="4948031" cy="1309206"/>
          </a:xfrm>
        </p:grpSpPr>
        <p:sp>
          <p:nvSpPr>
            <p:cNvPr id="9" name="Google Shape;1240;p85">
              <a:extLst>
                <a:ext uri="{FF2B5EF4-FFF2-40B4-BE49-F238E27FC236}">
                  <a16:creationId xmlns:a16="http://schemas.microsoft.com/office/drawing/2014/main" id="{382176FD-EE73-B471-A45F-B5B6207DF904}"/>
                </a:ext>
              </a:extLst>
            </p:cNvPr>
            <p:cNvSpPr/>
            <p:nvPr/>
          </p:nvSpPr>
          <p:spPr>
            <a:xfrm>
              <a:off x="4104368" y="1916154"/>
              <a:ext cx="271335" cy="1213019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0" name="Google Shape;1241;p85">
              <a:extLst>
                <a:ext uri="{FF2B5EF4-FFF2-40B4-BE49-F238E27FC236}">
                  <a16:creationId xmlns:a16="http://schemas.microsoft.com/office/drawing/2014/main" id="{CD8E636A-6061-85D0-1583-F6FE27112E6E}"/>
                </a:ext>
              </a:extLst>
            </p:cNvPr>
            <p:cNvCxnSpPr>
              <a:cxnSpLocks/>
              <a:stCxn id="9" idx="7"/>
            </p:cNvCxnSpPr>
            <p:nvPr/>
          </p:nvCxnSpPr>
          <p:spPr>
            <a:xfrm>
              <a:off x="4335967" y="2093796"/>
              <a:ext cx="2015138" cy="32002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" name="Google Shape;1242;p85">
              <a:extLst>
                <a:ext uri="{FF2B5EF4-FFF2-40B4-BE49-F238E27FC236}">
                  <a16:creationId xmlns:a16="http://schemas.microsoft.com/office/drawing/2014/main" id="{C3BEE15F-1BC4-8B72-C4C7-54AA2B2D64E5}"/>
                </a:ext>
              </a:extLst>
            </p:cNvPr>
            <p:cNvSpPr txBox="1"/>
            <p:nvPr/>
          </p:nvSpPr>
          <p:spPr>
            <a:xfrm>
              <a:off x="6385399" y="1819967"/>
              <a:ext cx="2667000" cy="11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US" sz="3200">
                  <a:ea typeface="Raleway"/>
                  <a:cs typeface="Raleway"/>
                  <a:sym typeface="Raleway"/>
                </a:rPr>
                <a:t>Index goes inside</a:t>
              </a:r>
            </a:p>
            <a:p>
              <a:r>
                <a:rPr lang="en-US" sz="3200">
                  <a:ea typeface="Raleway"/>
                  <a:cs typeface="Raleway"/>
                  <a:sym typeface="Raleway"/>
                </a:rPr>
                <a:t>[]</a:t>
              </a:r>
              <a:endParaRPr sz="3200">
                <a:ea typeface="Raleway"/>
                <a:cs typeface="Raleway"/>
                <a:sym typeface="Raleway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183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6FC36-5386-748C-4212-7FF508455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Changing values in a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0CC24-DB79-DCD8-D67A-B408E80DD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800"/>
              <a:t>x &lt;- c(2, 4, 7, 8)</a:t>
            </a:r>
          </a:p>
          <a:p>
            <a:pPr marL="0" indent="0" algn="ctr">
              <a:buNone/>
            </a:pPr>
            <a:r>
              <a:rPr lang="en-US" sz="4800"/>
              <a:t>x[2] &lt;- 6</a:t>
            </a:r>
          </a:p>
          <a:p>
            <a:pPr marL="0" indent="0" algn="ctr">
              <a:buNone/>
            </a:pPr>
            <a:r>
              <a:rPr lang="en-US" sz="4800"/>
              <a:t>x</a:t>
            </a:r>
          </a:p>
          <a:p>
            <a:pPr marL="0" indent="0" algn="ctr">
              <a:buNone/>
            </a:pPr>
            <a:endParaRPr lang="en-US" sz="4800"/>
          </a:p>
          <a:p>
            <a:pPr marL="0" indent="0" algn="ctr">
              <a:buNone/>
            </a:pPr>
            <a:r>
              <a:rPr lang="en-US" sz="4800"/>
              <a:t>2, </a:t>
            </a:r>
            <a:r>
              <a:rPr lang="en-US" sz="4800">
                <a:solidFill>
                  <a:srgbClr val="FF0000"/>
                </a:solidFill>
              </a:rPr>
              <a:t>6</a:t>
            </a:r>
            <a:r>
              <a:rPr lang="en-US" sz="4800"/>
              <a:t>, 7, 8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0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6FC36-5386-748C-4212-7FF508455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Changing a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0CC24-DB79-DCD8-D67A-B408E80DD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/>
              <a:t>x &lt;- c(2, 4, 7, 8)</a:t>
            </a:r>
          </a:p>
          <a:p>
            <a:pPr marL="0" indent="0" algn="ctr">
              <a:buNone/>
            </a:pPr>
            <a:r>
              <a:rPr lang="en-US" sz="4800"/>
              <a:t>x &lt;- 6</a:t>
            </a:r>
          </a:p>
          <a:p>
            <a:pPr marL="0" indent="0" algn="ctr">
              <a:buNone/>
            </a:pPr>
            <a:r>
              <a:rPr lang="en-US" sz="4800"/>
              <a:t>x</a:t>
            </a:r>
          </a:p>
          <a:p>
            <a:pPr marL="0" indent="0" algn="ctr">
              <a:buNone/>
            </a:pPr>
            <a:endParaRPr lang="en-US" sz="4800"/>
          </a:p>
          <a:p>
            <a:pPr marL="0" indent="0" algn="ctr">
              <a:buNone/>
            </a:pPr>
            <a:r>
              <a:rPr lang="en-US" sz="4800">
                <a:solidFill>
                  <a:srgbClr val="FF0000"/>
                </a:solidFill>
              </a:rPr>
              <a:t>6</a:t>
            </a:r>
          </a:p>
          <a:p>
            <a:pPr marL="0" indent="0" algn="ctr">
              <a:buNone/>
            </a:pPr>
            <a:r>
              <a:rPr lang="en-US"/>
              <a:t>R doesn’t care what’s in the variable “bag”!</a:t>
            </a:r>
          </a:p>
        </p:txBody>
      </p:sp>
    </p:spTree>
    <p:extLst>
      <p:ext uri="{BB962C8B-B14F-4D97-AF65-F5344CB8AC3E}">
        <p14:creationId xmlns:p14="http://schemas.microsoft.com/office/powerpoint/2010/main" val="403090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1B53E9-FD8C-9C47-7783-4242489F1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342" b="129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124294-C61F-6BEA-BF79-5A99363E7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Back to RStudio…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F23BD-6CFD-1934-260F-07CBAFDD3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300"/>
          </a:p>
        </p:txBody>
      </p:sp>
    </p:spTree>
    <p:extLst>
      <p:ext uri="{BB962C8B-B14F-4D97-AF65-F5344CB8AC3E}">
        <p14:creationId xmlns:p14="http://schemas.microsoft.com/office/powerpoint/2010/main" val="9790075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4CAB47AC-62E5-3E5E-CD88-9978DCC1E5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843" b="9887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0C043A-6138-B300-C56E-9827523D7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240461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146"/>
          <p:cNvSpPr txBox="1">
            <a:spLocks noGrp="1"/>
          </p:cNvSpPr>
          <p:nvPr>
            <p:ph type="title"/>
          </p:nvPr>
        </p:nvSpPr>
        <p:spPr>
          <a:xfrm>
            <a:off x="831200" y="429816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Functions</a:t>
            </a:r>
            <a:endParaRPr dirty="0"/>
          </a:p>
        </p:txBody>
      </p:sp>
      <p:sp>
        <p:nvSpPr>
          <p:cNvPr id="1688" name="Google Shape;1688;p146"/>
          <p:cNvSpPr txBox="1">
            <a:spLocks noGrp="1"/>
          </p:cNvSpPr>
          <p:nvPr>
            <p:ph type="body" idx="1"/>
          </p:nvPr>
        </p:nvSpPr>
        <p:spPr>
          <a:xfrm>
            <a:off x="831200" y="1514331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58786">
              <a:buSzPts val="3000"/>
            </a:pPr>
            <a:r>
              <a:rPr lang="en" sz="4000" dirty="0"/>
              <a:t>Units of code</a:t>
            </a:r>
            <a:endParaRPr sz="4000" dirty="0"/>
          </a:p>
          <a:p>
            <a:pPr indent="-558786">
              <a:buSzPts val="3000"/>
            </a:pPr>
            <a:r>
              <a:rPr lang="en" sz="4000" dirty="0"/>
              <a:t>Take input values (</a:t>
            </a:r>
            <a:r>
              <a:rPr lang="en" sz="4000" b="1" dirty="0">
                <a:solidFill>
                  <a:srgbClr val="F02446"/>
                </a:solidFill>
              </a:rPr>
              <a:t>arguments</a:t>
            </a:r>
            <a:r>
              <a:rPr lang="en" sz="4000" dirty="0"/>
              <a:t>)</a:t>
            </a:r>
            <a:endParaRPr sz="4000" dirty="0"/>
          </a:p>
          <a:p>
            <a:pPr indent="-558786">
              <a:buSzPts val="3000"/>
            </a:pPr>
            <a:r>
              <a:rPr lang="en" sz="4000" dirty="0"/>
              <a:t>Can </a:t>
            </a:r>
            <a:r>
              <a:rPr lang="en" sz="4000" b="1" dirty="0"/>
              <a:t>return</a:t>
            </a:r>
            <a:r>
              <a:rPr lang="en" sz="4000" dirty="0"/>
              <a:t> an output value (e.g. a </a:t>
            </a:r>
            <a:r>
              <a:rPr lang="en" sz="4000" b="1" dirty="0">
                <a:solidFill>
                  <a:srgbClr val="F02446"/>
                </a:solidFill>
              </a:rPr>
              <a:t>return value</a:t>
            </a:r>
            <a:r>
              <a:rPr lang="en" sz="4000" dirty="0"/>
              <a:t>)</a:t>
            </a:r>
            <a:endParaRPr sz="4000" dirty="0"/>
          </a:p>
          <a:p>
            <a:pPr indent="-558786">
              <a:buSzPts val="3000"/>
            </a:pPr>
            <a:r>
              <a:rPr lang="en" sz="4000" dirty="0"/>
              <a:t>R functions usually don't alter their input values (but they sometimes do!)</a:t>
            </a:r>
            <a:endParaRPr sz="40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147"/>
          <p:cNvSpPr txBox="1">
            <a:spLocks noGrp="1"/>
          </p:cNvSpPr>
          <p:nvPr>
            <p:ph type="title"/>
          </p:nvPr>
        </p:nvSpPr>
        <p:spPr>
          <a:xfrm>
            <a:off x="683161" y="568142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Function Definitions</a:t>
            </a:r>
            <a:endParaRPr dirty="0"/>
          </a:p>
        </p:txBody>
      </p:sp>
      <p:sp>
        <p:nvSpPr>
          <p:cNvPr id="1694" name="Google Shape;1694;p147"/>
          <p:cNvSpPr txBox="1">
            <a:spLocks noGrp="1"/>
          </p:cNvSpPr>
          <p:nvPr>
            <p:ph type="subTitle" idx="1"/>
          </p:nvPr>
        </p:nvSpPr>
        <p:spPr>
          <a:xfrm>
            <a:off x="786761" y="1581321"/>
            <a:ext cx="11153600" cy="50036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read.csv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(file, header = TRUE, </a:t>
            </a: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sep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",", quote = "\"",</a:t>
            </a: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comment.char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"", ...)</a:t>
            </a: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sz="1467" dirty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p148"/>
          <p:cNvSpPr txBox="1">
            <a:spLocks noGrp="1"/>
          </p:cNvSpPr>
          <p:nvPr>
            <p:ph type="title"/>
          </p:nvPr>
        </p:nvSpPr>
        <p:spPr>
          <a:xfrm>
            <a:off x="831200" y="587061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Function Definitions: Function Name</a:t>
            </a:r>
            <a:endParaRPr dirty="0"/>
          </a:p>
        </p:txBody>
      </p:sp>
      <p:sp>
        <p:nvSpPr>
          <p:cNvPr id="1700" name="Google Shape;1700;p148"/>
          <p:cNvSpPr txBox="1">
            <a:spLocks noGrp="1"/>
          </p:cNvSpPr>
          <p:nvPr>
            <p:ph type="subTitle" idx="1"/>
          </p:nvPr>
        </p:nvSpPr>
        <p:spPr>
          <a:xfrm>
            <a:off x="934800" y="1537177"/>
            <a:ext cx="11153600" cy="50036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3200" dirty="0" err="1">
                <a:solidFill>
                  <a:schemeClr val="dk2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read.csv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(file, header = TRUE, </a:t>
            </a: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sep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",", quote = "\"",</a:t>
            </a: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comment.char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"", ...)</a:t>
            </a: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sz="1467" dirty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149"/>
          <p:cNvSpPr txBox="1">
            <a:spLocks noGrp="1"/>
          </p:cNvSpPr>
          <p:nvPr>
            <p:ph type="title"/>
          </p:nvPr>
        </p:nvSpPr>
        <p:spPr>
          <a:xfrm>
            <a:off x="781359" y="593367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Function Definitions: Parameters</a:t>
            </a:r>
            <a:endParaRPr/>
          </a:p>
        </p:txBody>
      </p:sp>
      <p:sp>
        <p:nvSpPr>
          <p:cNvPr id="1706" name="Google Shape;1706;p149"/>
          <p:cNvSpPr txBox="1">
            <a:spLocks noGrp="1"/>
          </p:cNvSpPr>
          <p:nvPr>
            <p:ph type="subTitle" idx="1"/>
          </p:nvPr>
        </p:nvSpPr>
        <p:spPr>
          <a:xfrm>
            <a:off x="988559" y="1593933"/>
            <a:ext cx="11153600" cy="50036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read.csv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3200" dirty="0">
                <a:solidFill>
                  <a:schemeClr val="dk2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file, header = TRUE, </a:t>
            </a:r>
            <a:r>
              <a:rPr lang="en" sz="3200" dirty="0" err="1">
                <a:solidFill>
                  <a:schemeClr val="dk2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sep</a:t>
            </a:r>
            <a:r>
              <a:rPr lang="en" sz="3200" dirty="0">
                <a:solidFill>
                  <a:schemeClr val="dk2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 = ",", quote = "\"",</a:t>
            </a:r>
            <a:endParaRPr sz="3200" dirty="0">
              <a:solidFill>
                <a:schemeClr val="dk2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 dirty="0">
                <a:solidFill>
                  <a:schemeClr val="dk2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3200" dirty="0" err="1">
                <a:solidFill>
                  <a:schemeClr val="dk2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comment.char</a:t>
            </a:r>
            <a:r>
              <a:rPr lang="en" sz="3200" dirty="0">
                <a:solidFill>
                  <a:schemeClr val="dk2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 = "", ...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sz="1467" dirty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150"/>
          <p:cNvSpPr txBox="1">
            <a:spLocks noGrp="1"/>
          </p:cNvSpPr>
          <p:nvPr>
            <p:ph type="title"/>
          </p:nvPr>
        </p:nvSpPr>
        <p:spPr>
          <a:xfrm>
            <a:off x="743522" y="593367"/>
            <a:ext cx="1159087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Function Definitions: Parameter Names</a:t>
            </a:r>
            <a:endParaRPr/>
          </a:p>
        </p:txBody>
      </p:sp>
      <p:sp>
        <p:nvSpPr>
          <p:cNvPr id="1712" name="Google Shape;1712;p150"/>
          <p:cNvSpPr txBox="1">
            <a:spLocks noGrp="1"/>
          </p:cNvSpPr>
          <p:nvPr>
            <p:ph type="subTitle" idx="1"/>
          </p:nvPr>
        </p:nvSpPr>
        <p:spPr>
          <a:xfrm>
            <a:off x="950722" y="1593933"/>
            <a:ext cx="11153600" cy="50036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read.csv(</a:t>
            </a:r>
            <a:r>
              <a:rPr lang="en" sz="3200" dirty="0">
                <a:solidFill>
                  <a:schemeClr val="dk2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file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3200" dirty="0">
                <a:solidFill>
                  <a:schemeClr val="dk2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header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TRUE, </a:t>
            </a:r>
            <a:r>
              <a:rPr lang="en" sz="3200" err="1">
                <a:solidFill>
                  <a:schemeClr val="dk2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sep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",", </a:t>
            </a:r>
            <a:r>
              <a:rPr lang="en" sz="3200" dirty="0">
                <a:solidFill>
                  <a:schemeClr val="dk2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quote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"\"",</a:t>
            </a: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         </a:t>
            </a:r>
            <a:r>
              <a:rPr lang="en" sz="3200" dirty="0">
                <a:solidFill>
                  <a:schemeClr val="dk2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dec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".", </a:t>
            </a:r>
            <a:r>
              <a:rPr lang="en" sz="3200" dirty="0">
                <a:solidFill>
                  <a:schemeClr val="dk2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fill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TRUE, </a:t>
            </a:r>
            <a:r>
              <a:rPr lang="en" sz="3200" dirty="0" err="1">
                <a:solidFill>
                  <a:schemeClr val="dk2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comment.char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"", ...)</a:t>
            </a: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sz="1467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452E4-B96F-39DB-B9EA-5DDCA1930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What are we doing?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51FA93C-8E12-4155-4FA8-741B38316719}"/>
              </a:ext>
            </a:extLst>
          </p:cNvPr>
          <p:cNvSpPr txBox="1">
            <a:spLocks/>
          </p:cNvSpPr>
          <p:nvPr/>
        </p:nvSpPr>
        <p:spPr>
          <a:xfrm>
            <a:off x="2505953" y="1641837"/>
            <a:ext cx="4447786" cy="446388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>
              <a:buFont typeface="Franklin Gothic Book" panose="020B0503020102020204" pitchFamily="34" charset="0"/>
              <a:buNone/>
            </a:pPr>
            <a:r>
              <a:rPr lang="en-US" sz="2600" b="1" dirty="0">
                <a:ea typeface="Calibri"/>
                <a:cs typeface="Calibri"/>
              </a:rPr>
              <a:t>Topics</a:t>
            </a:r>
          </a:p>
          <a:p>
            <a:pPr marL="457200" lvl="1" indent="-457200">
              <a:buFont typeface="Franklin Gothic Book" panose="020B0503020102020204" pitchFamily="34" charset="0"/>
              <a:buNone/>
            </a:pPr>
            <a:r>
              <a:rPr lang="en-US" dirty="0">
                <a:ea typeface="Calibri"/>
                <a:cs typeface="Calibri"/>
              </a:rPr>
              <a:t>R / </a:t>
            </a:r>
            <a:r>
              <a:rPr lang="en-US" dirty="0" err="1">
                <a:ea typeface="Calibri"/>
                <a:cs typeface="Calibri"/>
              </a:rPr>
              <a:t>Rstudio</a:t>
            </a:r>
            <a:endParaRPr lang="en-US" dirty="0">
              <a:ea typeface="Calibri"/>
              <a:cs typeface="Calibri"/>
            </a:endParaRPr>
          </a:p>
          <a:p>
            <a:pPr marL="457200" lvl="1" indent="-457200">
              <a:buFont typeface="Franklin Gothic Book" panose="020B0503020102020204" pitchFamily="34" charset="0"/>
              <a:buNone/>
            </a:pPr>
            <a:r>
              <a:rPr lang="en-US" dirty="0">
                <a:ea typeface="Calibri"/>
                <a:cs typeface="Calibri"/>
              </a:rPr>
              <a:t>File paths</a:t>
            </a:r>
          </a:p>
          <a:p>
            <a:pPr marL="457200" lvl="1" indent="-457200">
              <a:buFont typeface="Franklin Gothic Book" panose="020B0503020102020204" pitchFamily="34" charset="0"/>
              <a:buNone/>
            </a:pPr>
            <a:r>
              <a:rPr lang="en-US" dirty="0">
                <a:ea typeface="Calibri"/>
                <a:cs typeface="Calibri"/>
              </a:rPr>
              <a:t>Working directory</a:t>
            </a:r>
          </a:p>
          <a:p>
            <a:pPr marL="457200" lvl="1" indent="-457200">
              <a:buFont typeface="Franklin Gothic Book" panose="020B0503020102020204" pitchFamily="34" charset="0"/>
              <a:buNone/>
            </a:pPr>
            <a:r>
              <a:rPr lang="en-US" dirty="0">
                <a:ea typeface="Calibri"/>
                <a:cs typeface="Calibri"/>
              </a:rPr>
              <a:t>R scripts and Documents</a:t>
            </a:r>
          </a:p>
          <a:p>
            <a:pPr marL="457200" lvl="1" indent="-457200">
              <a:buFont typeface="Franklin Gothic Book" panose="020B0503020102020204" pitchFamily="34" charset="0"/>
              <a:buNone/>
            </a:pPr>
            <a:r>
              <a:rPr lang="en-US" dirty="0">
                <a:ea typeface="Calibri"/>
                <a:cs typeface="Calibri"/>
              </a:rPr>
              <a:t>Functions</a:t>
            </a:r>
          </a:p>
          <a:p>
            <a:pPr marL="457200" lvl="1" indent="-457200">
              <a:buFont typeface="Franklin Gothic Book" panose="020B0503020102020204" pitchFamily="34" charset="0"/>
              <a:buNone/>
            </a:pPr>
            <a:r>
              <a:rPr lang="en-US" dirty="0">
                <a:ea typeface="Calibri"/>
                <a:cs typeface="Calibri"/>
              </a:rPr>
              <a:t>Variables</a:t>
            </a:r>
          </a:p>
          <a:p>
            <a:pPr marL="457200" lvl="1" indent="-457200">
              <a:buFont typeface="Franklin Gothic Book" panose="020B0503020102020204" pitchFamily="34" charset="0"/>
              <a:buNone/>
            </a:pPr>
            <a:r>
              <a:rPr lang="en-US" dirty="0">
                <a:ea typeface="Calibri"/>
                <a:cs typeface="Calibri"/>
              </a:rPr>
              <a:t>Packages</a:t>
            </a:r>
          </a:p>
          <a:p>
            <a:pPr marL="457200" lvl="1" indent="-457200">
              <a:buFont typeface="Franklin Gothic Book" panose="020B0503020102020204" pitchFamily="34" charset="0"/>
              <a:buNone/>
            </a:pPr>
            <a:r>
              <a:rPr lang="en-US" dirty="0">
                <a:ea typeface="Calibri"/>
                <a:cs typeface="Calibri"/>
              </a:rPr>
              <a:t>Importing data</a:t>
            </a:r>
          </a:p>
          <a:p>
            <a:pPr marL="457200" lvl="1" indent="-457200">
              <a:buFont typeface="Franklin Gothic Book" panose="020B0503020102020204" pitchFamily="34" charset="0"/>
              <a:buNone/>
            </a:pPr>
            <a:r>
              <a:rPr lang="en-US" dirty="0">
                <a:ea typeface="Calibri"/>
                <a:cs typeface="Calibri"/>
              </a:rPr>
              <a:t>Data frames</a:t>
            </a:r>
          </a:p>
          <a:p>
            <a:pPr marL="457200" lvl="1" indent="-457200">
              <a:buFont typeface="Franklin Gothic Book" panose="020B0503020102020204" pitchFamily="34" charset="0"/>
              <a:buNone/>
            </a:pPr>
            <a:r>
              <a:rPr lang="en-US" dirty="0">
                <a:ea typeface="Calibri"/>
                <a:cs typeface="Calibri"/>
              </a:rPr>
              <a:t>Indexing data frames and vectors</a:t>
            </a:r>
          </a:p>
          <a:p>
            <a:pPr marL="457200" lvl="1" indent="-457200">
              <a:buFont typeface="Franklin Gothic Book" panose="020B0503020102020204" pitchFamily="34" charset="0"/>
              <a:buNone/>
            </a:pPr>
            <a:r>
              <a:rPr lang="en-US" dirty="0" err="1">
                <a:ea typeface="Calibri"/>
                <a:cs typeface="Calibri"/>
              </a:rPr>
              <a:t>Subsetting</a:t>
            </a:r>
            <a:r>
              <a:rPr lang="en-US" dirty="0">
                <a:ea typeface="Calibri"/>
                <a:cs typeface="Calibri"/>
              </a:rPr>
              <a:t> data</a:t>
            </a:r>
          </a:p>
          <a:p>
            <a:pPr marL="457200" lvl="1" indent="-457200">
              <a:buFont typeface="Franklin Gothic Book" panose="020B0503020102020204" pitchFamily="34" charset="0"/>
              <a:buNone/>
            </a:pPr>
            <a:r>
              <a:rPr lang="en-US" dirty="0">
                <a:ea typeface="Calibri"/>
                <a:cs typeface="Calibri"/>
              </a:rPr>
              <a:t>Missing values</a:t>
            </a:r>
          </a:p>
          <a:p>
            <a:pPr marL="457200" lvl="1" indent="-457200">
              <a:buFont typeface="Franklin Gothic Book" panose="020B0503020102020204" pitchFamily="34" charset="0"/>
              <a:buNone/>
            </a:pPr>
            <a:endParaRPr lang="en-US" dirty="0">
              <a:ea typeface="Calibri"/>
              <a:cs typeface="Calibri"/>
            </a:endParaRPr>
          </a:p>
          <a:p>
            <a:pPr marL="457200" lvl="1" indent="-457200">
              <a:buFont typeface="Franklin Gothic Book" panose="020B0503020102020204" pitchFamily="34" charset="0"/>
              <a:buNone/>
            </a:pPr>
            <a:endParaRPr lang="en-US" dirty="0">
              <a:ea typeface="Calibri"/>
              <a:cs typeface="Calibri"/>
            </a:endParaRPr>
          </a:p>
          <a:p>
            <a:pPr marL="457200" lvl="1" indent="-457200">
              <a:buFont typeface="Franklin Gothic Book" panose="020B0503020102020204" pitchFamily="34" charset="0"/>
              <a:buNone/>
            </a:pP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46417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151"/>
          <p:cNvSpPr txBox="1">
            <a:spLocks noGrp="1"/>
          </p:cNvSpPr>
          <p:nvPr>
            <p:ph type="title"/>
          </p:nvPr>
        </p:nvSpPr>
        <p:spPr>
          <a:xfrm>
            <a:off x="762442" y="568142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Function Definitions: Default Values</a:t>
            </a:r>
            <a:endParaRPr dirty="0"/>
          </a:p>
        </p:txBody>
      </p:sp>
      <p:sp>
        <p:nvSpPr>
          <p:cNvPr id="1718" name="Google Shape;1718;p151"/>
          <p:cNvSpPr txBox="1">
            <a:spLocks noGrp="1"/>
          </p:cNvSpPr>
          <p:nvPr>
            <p:ph type="subTitle" idx="1"/>
          </p:nvPr>
        </p:nvSpPr>
        <p:spPr>
          <a:xfrm>
            <a:off x="866042" y="1593933"/>
            <a:ext cx="11153600" cy="50036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read.csv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(file, header = </a:t>
            </a:r>
            <a:r>
              <a:rPr lang="en" sz="3200" dirty="0">
                <a:solidFill>
                  <a:schemeClr val="dk2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TRUE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sep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" sz="3200" dirty="0">
                <a:solidFill>
                  <a:schemeClr val="dk2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","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quote = </a:t>
            </a:r>
            <a:r>
              <a:rPr lang="en" sz="3200" dirty="0">
                <a:solidFill>
                  <a:schemeClr val="dk2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"\""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 dec = </a:t>
            </a:r>
            <a:r>
              <a:rPr lang="en" sz="3200" dirty="0">
                <a:solidFill>
                  <a:schemeClr val="dk2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"."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fill = </a:t>
            </a:r>
            <a:r>
              <a:rPr lang="en" sz="3200" dirty="0">
                <a:solidFill>
                  <a:schemeClr val="dk2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TRUE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comment.char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" sz="3200" dirty="0">
                <a:solidFill>
                  <a:schemeClr val="dk2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""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...)</a:t>
            </a: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sz="1467" dirty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152"/>
          <p:cNvSpPr txBox="1">
            <a:spLocks noGrp="1"/>
          </p:cNvSpPr>
          <p:nvPr>
            <p:ph type="title"/>
          </p:nvPr>
        </p:nvSpPr>
        <p:spPr>
          <a:xfrm>
            <a:off x="781359" y="593367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Function Definitions: Required Parameters</a:t>
            </a:r>
            <a:endParaRPr dirty="0"/>
          </a:p>
        </p:txBody>
      </p:sp>
      <p:sp>
        <p:nvSpPr>
          <p:cNvPr id="1724" name="Google Shape;1724;p152"/>
          <p:cNvSpPr txBox="1">
            <a:spLocks noGrp="1"/>
          </p:cNvSpPr>
          <p:nvPr>
            <p:ph type="subTitle" idx="1"/>
          </p:nvPr>
        </p:nvSpPr>
        <p:spPr>
          <a:xfrm>
            <a:off x="988559" y="1593933"/>
            <a:ext cx="11153600" cy="50036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320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read.csv</a:t>
            </a: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3200">
                <a:solidFill>
                  <a:schemeClr val="dk2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file</a:t>
            </a: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header = TRUE, </a:t>
            </a:r>
            <a:r>
              <a:rPr lang="en" sz="320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sep</a:t>
            </a: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",", quote = "\"",</a:t>
            </a: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320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comment.char</a:t>
            </a: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"", ...)</a:t>
            </a: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sz="1467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153"/>
          <p:cNvSpPr txBox="1">
            <a:spLocks noGrp="1"/>
          </p:cNvSpPr>
          <p:nvPr>
            <p:ph type="title"/>
          </p:nvPr>
        </p:nvSpPr>
        <p:spPr>
          <a:xfrm>
            <a:off x="831200" y="580755"/>
            <a:ext cx="116740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Function Definitions: </a:t>
            </a:r>
            <a:br>
              <a:rPr lang="en" dirty="0"/>
            </a:br>
            <a:r>
              <a:rPr lang="en" dirty="0"/>
              <a:t>	Additional Undefined Parameters</a:t>
            </a:r>
            <a:endParaRPr dirty="0"/>
          </a:p>
        </p:txBody>
      </p:sp>
      <p:sp>
        <p:nvSpPr>
          <p:cNvPr id="1730" name="Google Shape;1730;p153"/>
          <p:cNvSpPr txBox="1">
            <a:spLocks noGrp="1"/>
          </p:cNvSpPr>
          <p:nvPr>
            <p:ph type="subTitle" idx="1"/>
          </p:nvPr>
        </p:nvSpPr>
        <p:spPr>
          <a:xfrm>
            <a:off x="1091400" y="2237813"/>
            <a:ext cx="11153600" cy="50036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read.csv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(file, header = TRUE, </a:t>
            </a: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sep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",", quote = "\"",</a:t>
            </a: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comment.char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"", </a:t>
            </a:r>
            <a:r>
              <a:rPr lang="en" sz="3200" dirty="0">
                <a:solidFill>
                  <a:schemeClr val="dk2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...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160"/>
          <p:cNvSpPr txBox="1">
            <a:spLocks noGrp="1"/>
          </p:cNvSpPr>
          <p:nvPr>
            <p:ph type="title"/>
          </p:nvPr>
        </p:nvSpPr>
        <p:spPr>
          <a:xfrm>
            <a:off x="831200" y="587061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Calling Functions: R: Named Arguments</a:t>
            </a:r>
            <a:endParaRPr dirty="0"/>
          </a:p>
        </p:txBody>
      </p:sp>
      <p:sp>
        <p:nvSpPr>
          <p:cNvPr id="1775" name="Google Shape;1775;p160"/>
          <p:cNvSpPr txBox="1">
            <a:spLocks noGrp="1"/>
          </p:cNvSpPr>
          <p:nvPr>
            <p:ph type="subTitle" idx="1"/>
          </p:nvPr>
        </p:nvSpPr>
        <p:spPr>
          <a:xfrm>
            <a:off x="934800" y="1582782"/>
            <a:ext cx="11153600" cy="50036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read.csv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(file, header = TRUE, </a:t>
            </a: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sep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",", quote = "\"",</a:t>
            </a: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comment.char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"", ...)</a:t>
            </a: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 dirty="0" err="1">
                <a:solidFill>
                  <a:schemeClr val="dk2"/>
                </a:solidFill>
              </a:rPr>
              <a:t>read.csv</a:t>
            </a:r>
            <a:r>
              <a:rPr lang="en" sz="3200" dirty="0">
                <a:solidFill>
                  <a:schemeClr val="dk2"/>
                </a:solidFill>
              </a:rPr>
              <a:t>(file="</a:t>
            </a:r>
            <a:r>
              <a:rPr lang="en" sz="3200" dirty="0" err="1">
                <a:solidFill>
                  <a:schemeClr val="dk2"/>
                </a:solidFill>
              </a:rPr>
              <a:t>results.txt</a:t>
            </a:r>
            <a:r>
              <a:rPr lang="en" sz="3200" dirty="0">
                <a:solidFill>
                  <a:schemeClr val="dk2"/>
                </a:solidFill>
              </a:rPr>
              <a:t>", </a:t>
            </a:r>
          </a:p>
          <a:p>
            <a:pPr marL="0" indent="0">
              <a:lnSpc>
                <a:spcPct val="100000"/>
              </a:lnSpc>
            </a:pPr>
            <a:r>
              <a:rPr lang="en" sz="3200" dirty="0">
                <a:solidFill>
                  <a:schemeClr val="dk2"/>
                </a:solidFill>
              </a:rPr>
              <a:t>         header=TRUE, </a:t>
            </a:r>
          </a:p>
          <a:p>
            <a:pPr marL="0" indent="0">
              <a:lnSpc>
                <a:spcPct val="100000"/>
              </a:lnSpc>
            </a:pPr>
            <a:r>
              <a:rPr lang="en" sz="3200" dirty="0">
                <a:solidFill>
                  <a:schemeClr val="dk2"/>
                </a:solidFill>
              </a:rPr>
              <a:t>         </a:t>
            </a:r>
            <a:r>
              <a:rPr lang="en" sz="3200" dirty="0" err="1">
                <a:solidFill>
                  <a:schemeClr val="dk2"/>
                </a:solidFill>
              </a:rPr>
              <a:t>sep</a:t>
            </a:r>
            <a:r>
              <a:rPr lang="en" sz="3200" dirty="0">
                <a:solidFill>
                  <a:schemeClr val="dk2"/>
                </a:solidFill>
              </a:rPr>
              <a:t>="\t")</a:t>
            </a:r>
            <a:endParaRPr sz="32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9300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160"/>
          <p:cNvSpPr txBox="1">
            <a:spLocks noGrp="1"/>
          </p:cNvSpPr>
          <p:nvPr>
            <p:ph type="title"/>
          </p:nvPr>
        </p:nvSpPr>
        <p:spPr>
          <a:xfrm>
            <a:off x="831200" y="561836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Calling Functions: R: Named Arguments</a:t>
            </a:r>
            <a:endParaRPr dirty="0"/>
          </a:p>
        </p:txBody>
      </p:sp>
      <p:sp>
        <p:nvSpPr>
          <p:cNvPr id="1775" name="Google Shape;1775;p160"/>
          <p:cNvSpPr txBox="1">
            <a:spLocks noGrp="1"/>
          </p:cNvSpPr>
          <p:nvPr>
            <p:ph type="subTitle" idx="1"/>
          </p:nvPr>
        </p:nvSpPr>
        <p:spPr>
          <a:xfrm>
            <a:off x="831200" y="1605085"/>
            <a:ext cx="11153600" cy="50036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read.csv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(file, header = TRUE, </a:t>
            </a: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sep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",", quote = "\"",</a:t>
            </a: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comment.char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"", ...)</a:t>
            </a: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 dirty="0" err="1">
                <a:solidFill>
                  <a:schemeClr val="dk2"/>
                </a:solidFill>
              </a:rPr>
              <a:t>read.csv</a:t>
            </a:r>
            <a:r>
              <a:rPr lang="en" sz="3200" dirty="0">
                <a:solidFill>
                  <a:schemeClr val="dk2"/>
                </a:solidFill>
              </a:rPr>
              <a:t>(</a:t>
            </a:r>
            <a:r>
              <a:rPr lang="en" sz="3200" dirty="0" err="1">
                <a:solidFill>
                  <a:schemeClr val="dk2"/>
                </a:solidFill>
              </a:rPr>
              <a:t>sep</a:t>
            </a:r>
            <a:r>
              <a:rPr lang="en" sz="3200" dirty="0">
                <a:solidFill>
                  <a:schemeClr val="dk2"/>
                </a:solidFill>
              </a:rPr>
              <a:t>="\t”, </a:t>
            </a:r>
          </a:p>
          <a:p>
            <a:pPr marL="0" indent="0">
              <a:lnSpc>
                <a:spcPct val="100000"/>
              </a:lnSpc>
            </a:pPr>
            <a:r>
              <a:rPr lang="en" sz="3200" dirty="0">
                <a:solidFill>
                  <a:schemeClr val="dk2"/>
                </a:solidFill>
              </a:rPr>
              <a:t>         file="</a:t>
            </a:r>
            <a:r>
              <a:rPr lang="en" sz="3200" dirty="0" err="1">
                <a:solidFill>
                  <a:schemeClr val="dk2"/>
                </a:solidFill>
              </a:rPr>
              <a:t>results.txt</a:t>
            </a:r>
            <a:r>
              <a:rPr lang="en" sz="3200" dirty="0">
                <a:solidFill>
                  <a:schemeClr val="dk2"/>
                </a:solidFill>
              </a:rPr>
              <a:t>”,</a:t>
            </a:r>
          </a:p>
          <a:p>
            <a:pPr marL="0" indent="0">
              <a:lnSpc>
                <a:spcPct val="100000"/>
              </a:lnSpc>
            </a:pPr>
            <a:r>
              <a:rPr lang="en" sz="3200" dirty="0">
                <a:solidFill>
                  <a:schemeClr val="dk2"/>
                </a:solidFill>
              </a:rPr>
              <a:t>         header=TRUE)</a:t>
            </a:r>
          </a:p>
          <a:p>
            <a:pPr marL="0" indent="0">
              <a:lnSpc>
                <a:spcPct val="100000"/>
              </a:lnSpc>
            </a:pPr>
            <a:r>
              <a:rPr lang="en" sz="3200" dirty="0">
                <a:solidFill>
                  <a:schemeClr val="dk2"/>
                </a:solidFill>
              </a:rPr>
              <a:t>         </a:t>
            </a:r>
            <a:endParaRPr sz="3200" dirty="0">
              <a:solidFill>
                <a:schemeClr val="dk2"/>
              </a:solidFill>
            </a:endParaRP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39FCA90A-EBD0-0571-5992-54561CF0F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9100" y="3238500"/>
            <a:ext cx="2133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874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160"/>
          <p:cNvSpPr txBox="1">
            <a:spLocks noGrp="1"/>
          </p:cNvSpPr>
          <p:nvPr>
            <p:ph type="title"/>
          </p:nvPr>
        </p:nvSpPr>
        <p:spPr>
          <a:xfrm>
            <a:off x="831200" y="530305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Calling Functions: R: Positional Arguments</a:t>
            </a:r>
            <a:endParaRPr dirty="0"/>
          </a:p>
        </p:txBody>
      </p:sp>
      <p:sp>
        <p:nvSpPr>
          <p:cNvPr id="1775" name="Google Shape;1775;p160"/>
          <p:cNvSpPr txBox="1">
            <a:spLocks noGrp="1"/>
          </p:cNvSpPr>
          <p:nvPr>
            <p:ph type="subTitle" idx="1"/>
          </p:nvPr>
        </p:nvSpPr>
        <p:spPr>
          <a:xfrm>
            <a:off x="934800" y="1571630"/>
            <a:ext cx="11153600" cy="50036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read.csv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(file, header = TRUE, </a:t>
            </a: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sep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",", quote = "\"",</a:t>
            </a: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comment.char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"", ...)</a:t>
            </a: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 dirty="0" err="1">
                <a:solidFill>
                  <a:schemeClr val="dk2"/>
                </a:solidFill>
              </a:rPr>
              <a:t>read.csv</a:t>
            </a:r>
            <a:r>
              <a:rPr lang="en" sz="3200" dirty="0">
                <a:solidFill>
                  <a:schemeClr val="dk2"/>
                </a:solidFill>
              </a:rPr>
              <a:t>("</a:t>
            </a:r>
            <a:r>
              <a:rPr lang="en" sz="3200" dirty="0" err="1">
                <a:solidFill>
                  <a:schemeClr val="dk2"/>
                </a:solidFill>
              </a:rPr>
              <a:t>results.txt</a:t>
            </a:r>
            <a:r>
              <a:rPr lang="en" sz="3200" dirty="0">
                <a:solidFill>
                  <a:schemeClr val="dk2"/>
                </a:solidFill>
              </a:rPr>
              <a:t>", TRUE, "\t")</a:t>
            </a:r>
            <a:endParaRPr sz="32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160"/>
          <p:cNvSpPr txBox="1">
            <a:spLocks noGrp="1"/>
          </p:cNvSpPr>
          <p:nvPr>
            <p:ph type="title"/>
          </p:nvPr>
        </p:nvSpPr>
        <p:spPr>
          <a:xfrm>
            <a:off x="831200" y="501182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Calling Functions: R: Positional Arguments</a:t>
            </a:r>
            <a:endParaRPr dirty="0"/>
          </a:p>
        </p:txBody>
      </p:sp>
      <p:sp>
        <p:nvSpPr>
          <p:cNvPr id="1775" name="Google Shape;1775;p160"/>
          <p:cNvSpPr txBox="1">
            <a:spLocks noGrp="1"/>
          </p:cNvSpPr>
          <p:nvPr>
            <p:ph type="subTitle" idx="1"/>
          </p:nvPr>
        </p:nvSpPr>
        <p:spPr>
          <a:xfrm>
            <a:off x="934800" y="1582782"/>
            <a:ext cx="11153600" cy="50036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read.csv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(file, header = TRUE, </a:t>
            </a: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sep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",", quote = "\"",</a:t>
            </a: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comment.char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"", ...)</a:t>
            </a: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 dirty="0" err="1">
                <a:solidFill>
                  <a:schemeClr val="dk2"/>
                </a:solidFill>
              </a:rPr>
              <a:t>read.csv</a:t>
            </a:r>
            <a:r>
              <a:rPr lang="en" sz="3200" dirty="0">
                <a:solidFill>
                  <a:schemeClr val="dk2"/>
                </a:solidFill>
              </a:rPr>
              <a:t>("</a:t>
            </a:r>
            <a:r>
              <a:rPr lang="en" sz="3200" dirty="0" err="1">
                <a:solidFill>
                  <a:schemeClr val="dk2"/>
                </a:solidFill>
              </a:rPr>
              <a:t>results.txt</a:t>
            </a:r>
            <a:r>
              <a:rPr lang="en" sz="3200" dirty="0">
                <a:solidFill>
                  <a:schemeClr val="dk2"/>
                </a:solidFill>
              </a:rPr>
              <a:t>", TRUE, "\t")</a:t>
            </a:r>
            <a:endParaRPr sz="3200" dirty="0">
              <a:solidFill>
                <a:schemeClr val="dk2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0CAF936-5749-B951-0825-2B5C01A83917}"/>
              </a:ext>
            </a:extLst>
          </p:cNvPr>
          <p:cNvCxnSpPr/>
          <p:nvPr/>
        </p:nvCxnSpPr>
        <p:spPr>
          <a:xfrm flipH="1" flipV="1">
            <a:off x="3045261" y="1996553"/>
            <a:ext cx="1133061" cy="155050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FFBE73-497E-4219-F617-1BAB1C1FB343}"/>
              </a:ext>
            </a:extLst>
          </p:cNvPr>
          <p:cNvCxnSpPr>
            <a:cxnSpLocks/>
          </p:cNvCxnSpPr>
          <p:nvPr/>
        </p:nvCxnSpPr>
        <p:spPr>
          <a:xfrm flipH="1" flipV="1">
            <a:off x="4416861" y="2105884"/>
            <a:ext cx="2661269" cy="16035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A838D74-7FD2-F7CC-2C02-B0B1CE8271D8}"/>
              </a:ext>
            </a:extLst>
          </p:cNvPr>
          <p:cNvCxnSpPr>
            <a:cxnSpLocks/>
          </p:cNvCxnSpPr>
          <p:nvPr/>
        </p:nvCxnSpPr>
        <p:spPr>
          <a:xfrm flipH="1" flipV="1">
            <a:off x="7078130" y="2105884"/>
            <a:ext cx="1715314" cy="16035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0133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160"/>
          <p:cNvSpPr txBox="1">
            <a:spLocks noGrp="1"/>
          </p:cNvSpPr>
          <p:nvPr>
            <p:ph type="title"/>
          </p:nvPr>
        </p:nvSpPr>
        <p:spPr>
          <a:xfrm>
            <a:off x="831200" y="637972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Calling Functions: R: Positional and Named</a:t>
            </a:r>
            <a:endParaRPr dirty="0"/>
          </a:p>
        </p:txBody>
      </p:sp>
      <p:sp>
        <p:nvSpPr>
          <p:cNvPr id="1775" name="Google Shape;1775;p160"/>
          <p:cNvSpPr txBox="1">
            <a:spLocks noGrp="1"/>
          </p:cNvSpPr>
          <p:nvPr>
            <p:ph type="subTitle" idx="1"/>
          </p:nvPr>
        </p:nvSpPr>
        <p:spPr>
          <a:xfrm>
            <a:off x="1038400" y="1638538"/>
            <a:ext cx="11153600" cy="50036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read.csv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(file, header = TRUE, </a:t>
            </a: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sep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",", quote = "\"",</a:t>
            </a: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comment.char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"", ...)</a:t>
            </a: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 dirty="0" err="1">
                <a:solidFill>
                  <a:schemeClr val="dk2"/>
                </a:solidFill>
              </a:rPr>
              <a:t>read.csv</a:t>
            </a:r>
            <a:r>
              <a:rPr lang="en" sz="3200" dirty="0">
                <a:solidFill>
                  <a:schemeClr val="dk2"/>
                </a:solidFill>
              </a:rPr>
              <a:t>(file="</a:t>
            </a:r>
            <a:r>
              <a:rPr lang="en" sz="3200" dirty="0" err="1">
                <a:solidFill>
                  <a:schemeClr val="dk2"/>
                </a:solidFill>
              </a:rPr>
              <a:t>results.txt</a:t>
            </a:r>
            <a:r>
              <a:rPr lang="en" sz="3200" dirty="0">
                <a:solidFill>
                  <a:schemeClr val="dk2"/>
                </a:solidFill>
              </a:rPr>
              <a:t>", TRUE, "\t")</a:t>
            </a:r>
            <a:endParaRPr sz="32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7911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p161"/>
          <p:cNvSpPr txBox="1">
            <a:spLocks noGrp="1"/>
          </p:cNvSpPr>
          <p:nvPr>
            <p:ph type="title"/>
          </p:nvPr>
        </p:nvSpPr>
        <p:spPr>
          <a:xfrm>
            <a:off x="797900" y="577150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Calling Functions: R: Positional and Named</a:t>
            </a:r>
            <a:endParaRPr dirty="0"/>
          </a:p>
        </p:txBody>
      </p:sp>
      <p:sp>
        <p:nvSpPr>
          <p:cNvPr id="1781" name="Google Shape;1781;p161"/>
          <p:cNvSpPr txBox="1">
            <a:spLocks noGrp="1"/>
          </p:cNvSpPr>
          <p:nvPr>
            <p:ph type="subTitle" idx="1"/>
          </p:nvPr>
        </p:nvSpPr>
        <p:spPr>
          <a:xfrm>
            <a:off x="901500" y="1683142"/>
            <a:ext cx="11153600" cy="50036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read.csv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(file, header = TRUE, </a:t>
            </a: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sep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",", quote = "\"",</a:t>
            </a: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comment.char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"", ...)</a:t>
            </a: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 dirty="0" err="1">
                <a:solidFill>
                  <a:schemeClr val="dk2"/>
                </a:solidFill>
              </a:rPr>
              <a:t>read.csv</a:t>
            </a:r>
            <a:r>
              <a:rPr lang="en" sz="3200" dirty="0">
                <a:solidFill>
                  <a:schemeClr val="dk2"/>
                </a:solidFill>
              </a:rPr>
              <a:t>(file="</a:t>
            </a:r>
            <a:r>
              <a:rPr lang="en" sz="3200" dirty="0" err="1">
                <a:solidFill>
                  <a:schemeClr val="dk2"/>
                </a:solidFill>
              </a:rPr>
              <a:t>results.txt</a:t>
            </a:r>
            <a:r>
              <a:rPr lang="en" sz="3200" dirty="0">
                <a:solidFill>
                  <a:schemeClr val="dk2"/>
                </a:solidFill>
              </a:rPr>
              <a:t>", TRUE, "\t")</a:t>
            </a:r>
            <a:endParaRPr sz="3200" dirty="0">
              <a:solidFill>
                <a:schemeClr val="dk2"/>
              </a:solidFill>
            </a:endParaRPr>
          </a:p>
        </p:txBody>
      </p:sp>
      <p:cxnSp>
        <p:nvCxnSpPr>
          <p:cNvPr id="1782" name="Google Shape;1782;p161"/>
          <p:cNvCxnSpPr/>
          <p:nvPr/>
        </p:nvCxnSpPr>
        <p:spPr>
          <a:xfrm>
            <a:off x="3152940" y="4037182"/>
            <a:ext cx="44592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3" name="Google Shape;1783;p161"/>
          <p:cNvCxnSpPr/>
          <p:nvPr/>
        </p:nvCxnSpPr>
        <p:spPr>
          <a:xfrm rot="10800000" flipH="1">
            <a:off x="2622467" y="2054310"/>
            <a:ext cx="637200" cy="13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84" name="Google Shape;1784;p161"/>
          <p:cNvSpPr txBox="1"/>
          <p:nvPr/>
        </p:nvSpPr>
        <p:spPr>
          <a:xfrm>
            <a:off x="8037133" y="2995233"/>
            <a:ext cx="420000" cy="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>
                <a:solidFill>
                  <a:srgbClr val="00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3200" b="1">
              <a:solidFill>
                <a:srgbClr val="00FF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85" name="Google Shape;1785;p161"/>
          <p:cNvSpPr txBox="1"/>
          <p:nvPr/>
        </p:nvSpPr>
        <p:spPr>
          <a:xfrm>
            <a:off x="9704100" y="2995233"/>
            <a:ext cx="420000" cy="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>
                <a:solidFill>
                  <a:srgbClr val="00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endParaRPr sz="3200" b="1">
              <a:solidFill>
                <a:srgbClr val="00FF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86" name="Google Shape;1786;p161"/>
          <p:cNvSpPr txBox="1"/>
          <p:nvPr/>
        </p:nvSpPr>
        <p:spPr>
          <a:xfrm>
            <a:off x="3659300" y="1273833"/>
            <a:ext cx="420000" cy="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>
                <a:solidFill>
                  <a:srgbClr val="00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3200" b="1">
              <a:solidFill>
                <a:srgbClr val="00FF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87" name="Google Shape;1787;p161"/>
          <p:cNvSpPr txBox="1"/>
          <p:nvPr/>
        </p:nvSpPr>
        <p:spPr>
          <a:xfrm>
            <a:off x="6478300" y="1273833"/>
            <a:ext cx="420000" cy="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>
                <a:solidFill>
                  <a:srgbClr val="00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endParaRPr sz="3200" b="1">
              <a:solidFill>
                <a:srgbClr val="00FF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9147065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162"/>
          <p:cNvSpPr txBox="1">
            <a:spLocks noGrp="1"/>
          </p:cNvSpPr>
          <p:nvPr>
            <p:ph type="title"/>
          </p:nvPr>
        </p:nvSpPr>
        <p:spPr>
          <a:xfrm>
            <a:off x="831200" y="546300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Calling Functions: R: Positional and Named</a:t>
            </a:r>
            <a:endParaRPr dirty="0"/>
          </a:p>
        </p:txBody>
      </p:sp>
      <p:sp>
        <p:nvSpPr>
          <p:cNvPr id="1793" name="Google Shape;1793;p162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read.csv(file, header = TRUE, sep = ",", quote = "\"",</a:t>
            </a: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 dec = ".", fill = TRUE, comment.char = "", ...)</a:t>
            </a: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>
                <a:solidFill>
                  <a:schemeClr val="dk2"/>
                </a:solidFill>
              </a:rPr>
              <a:t>read.csv(header=TRUE, "results.txt", "\t")</a:t>
            </a:r>
            <a:endParaRPr sz="3200">
              <a:solidFill>
                <a:schemeClr val="dk2"/>
              </a:solidFill>
            </a:endParaRPr>
          </a:p>
        </p:txBody>
      </p:sp>
      <p:grpSp>
        <p:nvGrpSpPr>
          <p:cNvPr id="1794" name="Google Shape;1794;p162"/>
          <p:cNvGrpSpPr/>
          <p:nvPr/>
        </p:nvGrpSpPr>
        <p:grpSpPr>
          <a:xfrm>
            <a:off x="2521068" y="1273834"/>
            <a:ext cx="7955433" cy="2629533"/>
            <a:chOff x="1890800" y="955375"/>
            <a:chExt cx="5966575" cy="1972150"/>
          </a:xfrm>
        </p:grpSpPr>
        <p:cxnSp>
          <p:nvCxnSpPr>
            <p:cNvPr id="1795" name="Google Shape;1795;p162"/>
            <p:cNvCxnSpPr/>
            <p:nvPr/>
          </p:nvCxnSpPr>
          <p:spPr>
            <a:xfrm>
              <a:off x="2205800" y="2927525"/>
              <a:ext cx="2216100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6" name="Google Shape;1796;p162"/>
            <p:cNvCxnSpPr/>
            <p:nvPr/>
          </p:nvCxnSpPr>
          <p:spPr>
            <a:xfrm>
              <a:off x="2419200" y="1494200"/>
              <a:ext cx="2114400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97" name="Google Shape;1797;p162"/>
            <p:cNvSpPr txBox="1"/>
            <p:nvPr/>
          </p:nvSpPr>
          <p:spPr>
            <a:xfrm>
              <a:off x="5428100" y="2317575"/>
              <a:ext cx="315000" cy="36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3200" b="1">
                  <a:solidFill>
                    <a:srgbClr val="00FF0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sz="3200" b="1">
                <a:solidFill>
                  <a:srgbClr val="00FF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798" name="Google Shape;1798;p162"/>
            <p:cNvSpPr txBox="1"/>
            <p:nvPr/>
          </p:nvSpPr>
          <p:spPr>
            <a:xfrm>
              <a:off x="7542375" y="2317575"/>
              <a:ext cx="315000" cy="36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3200" b="1">
                  <a:solidFill>
                    <a:srgbClr val="00FF0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sz="3200" b="1">
                <a:solidFill>
                  <a:srgbClr val="00FF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799" name="Google Shape;1799;p162"/>
            <p:cNvSpPr txBox="1"/>
            <p:nvPr/>
          </p:nvSpPr>
          <p:spPr>
            <a:xfrm>
              <a:off x="1890800" y="955375"/>
              <a:ext cx="315000" cy="36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3200" b="1">
                  <a:solidFill>
                    <a:srgbClr val="00FF0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sz="3200" b="1">
                <a:solidFill>
                  <a:srgbClr val="00FF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800" name="Google Shape;1800;p162"/>
            <p:cNvSpPr txBox="1"/>
            <p:nvPr/>
          </p:nvSpPr>
          <p:spPr>
            <a:xfrm>
              <a:off x="4858725" y="955375"/>
              <a:ext cx="315000" cy="36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3200" b="1">
                  <a:solidFill>
                    <a:srgbClr val="00FF0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sz="3200" b="1">
                <a:solidFill>
                  <a:srgbClr val="00FF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4CAB47AC-62E5-3E5E-CD88-9978DCC1E5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843" b="9887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0C043A-6138-B300-C56E-9827523D7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74687-57E7-7990-98BF-179EB4150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300"/>
              <a:t>Programming Languages, Consoles, and GUIs</a:t>
            </a:r>
          </a:p>
        </p:txBody>
      </p:sp>
    </p:spTree>
    <p:extLst>
      <p:ext uri="{BB962C8B-B14F-4D97-AF65-F5344CB8AC3E}">
        <p14:creationId xmlns:p14="http://schemas.microsoft.com/office/powerpoint/2010/main" val="73472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159"/>
          <p:cNvSpPr txBox="1">
            <a:spLocks noGrp="1"/>
          </p:cNvSpPr>
          <p:nvPr>
            <p:ph type="title"/>
          </p:nvPr>
        </p:nvSpPr>
        <p:spPr>
          <a:xfrm>
            <a:off x="1232644" y="533228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Calling Functions: R</a:t>
            </a:r>
            <a:endParaRPr dirty="0"/>
          </a:p>
        </p:txBody>
      </p:sp>
      <p:sp>
        <p:nvSpPr>
          <p:cNvPr id="1768" name="Google Shape;1768;p159"/>
          <p:cNvSpPr txBox="1">
            <a:spLocks noGrp="1"/>
          </p:cNvSpPr>
          <p:nvPr>
            <p:ph type="subTitle" idx="1"/>
          </p:nvPr>
        </p:nvSpPr>
        <p:spPr>
          <a:xfrm>
            <a:off x="1024244" y="1571631"/>
            <a:ext cx="11153600" cy="50036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" sz="320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read.csv</a:t>
            </a: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(file, header = TRUE, </a:t>
            </a:r>
            <a:r>
              <a:rPr lang="en" sz="320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sep</a:t>
            </a: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",", quote = "\"",</a:t>
            </a: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320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comment.char</a:t>
            </a: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"", ...)</a:t>
            </a: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9750C72-ADFD-C409-031D-4B2272B4414D}"/>
              </a:ext>
            </a:extLst>
          </p:cNvPr>
          <p:cNvSpPr/>
          <p:nvPr/>
        </p:nvSpPr>
        <p:spPr>
          <a:xfrm>
            <a:off x="2737140" y="1571631"/>
            <a:ext cx="765313" cy="7020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E18C391-DE37-0CE7-BC74-BCAFA6683250}"/>
              </a:ext>
            </a:extLst>
          </p:cNvPr>
          <p:cNvSpPr/>
          <p:nvPr/>
        </p:nvSpPr>
        <p:spPr>
          <a:xfrm>
            <a:off x="6601044" y="1571631"/>
            <a:ext cx="1632435" cy="7020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034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159"/>
          <p:cNvSpPr txBox="1">
            <a:spLocks noGrp="1"/>
          </p:cNvSpPr>
          <p:nvPr>
            <p:ph type="title"/>
          </p:nvPr>
        </p:nvSpPr>
        <p:spPr>
          <a:xfrm>
            <a:off x="1199191" y="554068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Calling Functions: R: Which will work?</a:t>
            </a:r>
            <a:endParaRPr dirty="0"/>
          </a:p>
        </p:txBody>
      </p:sp>
      <p:sp>
        <p:nvSpPr>
          <p:cNvPr id="1768" name="Google Shape;1768;p159"/>
          <p:cNvSpPr txBox="1">
            <a:spLocks noGrp="1"/>
          </p:cNvSpPr>
          <p:nvPr>
            <p:ph type="subTitle" idx="1"/>
          </p:nvPr>
        </p:nvSpPr>
        <p:spPr>
          <a:xfrm>
            <a:off x="990791" y="1605084"/>
            <a:ext cx="11153600" cy="50036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read.csv(file, header = TRUE, sep = ",", quote = "\"",</a:t>
            </a: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 dec = ".", fill = TRUE, comment.char = "", ...)</a:t>
            </a: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>
                <a:solidFill>
                  <a:schemeClr val="dk2"/>
                </a:solidFill>
              </a:rPr>
              <a:t>read.csv("results.txt", sep="\t")</a:t>
            </a:r>
            <a:endParaRPr sz="3200">
              <a:solidFill>
                <a:schemeClr val="dk2"/>
              </a:solidFill>
            </a:endParaRPr>
          </a:p>
          <a:p>
            <a:pPr marL="0" indent="0">
              <a:lnSpc>
                <a:spcPct val="100000"/>
              </a:lnSpc>
            </a:pPr>
            <a:endParaRPr sz="3200">
              <a:solidFill>
                <a:schemeClr val="dk2"/>
              </a:solidFill>
            </a:endParaRPr>
          </a:p>
          <a:p>
            <a:pPr marL="0" indent="0">
              <a:lnSpc>
                <a:spcPct val="100000"/>
              </a:lnSpc>
            </a:pPr>
            <a:r>
              <a:rPr lang="en" sz="3200">
                <a:solidFill>
                  <a:schemeClr val="dk2"/>
                </a:solidFill>
              </a:rPr>
              <a:t>read.csv("results.txt", "\t")</a:t>
            </a:r>
            <a:endParaRPr sz="3200">
              <a:solidFill>
                <a:schemeClr val="dk2"/>
              </a:solidFill>
            </a:endParaRPr>
          </a:p>
          <a:p>
            <a:pPr marL="0" indent="0">
              <a:lnSpc>
                <a:spcPct val="100000"/>
              </a:lnSpc>
            </a:pPr>
            <a:endParaRPr sz="3200">
              <a:solidFill>
                <a:schemeClr val="dk2"/>
              </a:solidFill>
            </a:endParaRPr>
          </a:p>
          <a:p>
            <a:pPr marL="0" indent="0">
              <a:lnSpc>
                <a:spcPct val="100000"/>
              </a:lnSpc>
            </a:pPr>
            <a:r>
              <a:rPr lang="en" sz="3200">
                <a:solidFill>
                  <a:schemeClr val="dk2"/>
                </a:solidFill>
              </a:rPr>
              <a:t>read.csv("results.txt", TRUE, "\t")</a:t>
            </a:r>
            <a:endParaRPr sz="3200">
              <a:solidFill>
                <a:schemeClr val="dk2"/>
              </a:solidFill>
            </a:endParaRPr>
          </a:p>
          <a:p>
            <a:pPr marL="0" indent="0">
              <a:lnSpc>
                <a:spcPct val="100000"/>
              </a:lnSpc>
            </a:pP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D3B5FD4-22C4-C67A-9B4E-DF221AC0E6BC}"/>
              </a:ext>
            </a:extLst>
          </p:cNvPr>
          <p:cNvSpPr/>
          <p:nvPr/>
        </p:nvSpPr>
        <p:spPr>
          <a:xfrm>
            <a:off x="2703687" y="1605084"/>
            <a:ext cx="765313" cy="7020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E42B2BC-B919-023E-6004-43CDE8949B30}"/>
              </a:ext>
            </a:extLst>
          </p:cNvPr>
          <p:cNvSpPr/>
          <p:nvPr/>
        </p:nvSpPr>
        <p:spPr>
          <a:xfrm>
            <a:off x="6567591" y="1605084"/>
            <a:ext cx="1632435" cy="7020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871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159"/>
          <p:cNvSpPr txBox="1">
            <a:spLocks noGrp="1"/>
          </p:cNvSpPr>
          <p:nvPr>
            <p:ph type="title"/>
          </p:nvPr>
        </p:nvSpPr>
        <p:spPr>
          <a:xfrm>
            <a:off x="1329999" y="571065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Calling Functions: R</a:t>
            </a:r>
            <a:endParaRPr/>
          </a:p>
        </p:txBody>
      </p:sp>
      <p:sp>
        <p:nvSpPr>
          <p:cNvPr id="1768" name="Google Shape;1768;p159"/>
          <p:cNvSpPr txBox="1">
            <a:spLocks noGrp="1"/>
          </p:cNvSpPr>
          <p:nvPr>
            <p:ph type="subTitle" idx="1"/>
          </p:nvPr>
        </p:nvSpPr>
        <p:spPr>
          <a:xfrm>
            <a:off x="923882" y="1504724"/>
            <a:ext cx="11153600" cy="50036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" sz="320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read.csv</a:t>
            </a: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(file, header = TRUE, </a:t>
            </a:r>
            <a:r>
              <a:rPr lang="en" sz="320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sep</a:t>
            </a: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",", quote = "\"",</a:t>
            </a: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320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comment.char</a:t>
            </a: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"", ...)</a:t>
            </a: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 err="1">
                <a:solidFill>
                  <a:schemeClr val="dk2"/>
                </a:solidFill>
              </a:rPr>
              <a:t>read.csv</a:t>
            </a:r>
            <a:r>
              <a:rPr lang="en" sz="3200">
                <a:solidFill>
                  <a:schemeClr val="dk2"/>
                </a:solidFill>
              </a:rPr>
              <a:t>("</a:t>
            </a:r>
            <a:r>
              <a:rPr lang="en" sz="3200" err="1">
                <a:solidFill>
                  <a:schemeClr val="dk2"/>
                </a:solidFill>
              </a:rPr>
              <a:t>results.txt</a:t>
            </a:r>
            <a:r>
              <a:rPr lang="en" sz="3200">
                <a:solidFill>
                  <a:schemeClr val="dk2"/>
                </a:solidFill>
              </a:rPr>
              <a:t>", </a:t>
            </a:r>
            <a:r>
              <a:rPr lang="en" sz="3200" err="1">
                <a:solidFill>
                  <a:schemeClr val="dk2"/>
                </a:solidFill>
              </a:rPr>
              <a:t>sep</a:t>
            </a:r>
            <a:r>
              <a:rPr lang="en" sz="3200">
                <a:solidFill>
                  <a:schemeClr val="dk2"/>
                </a:solidFill>
              </a:rPr>
              <a:t>="\t")</a:t>
            </a:r>
            <a:endParaRPr sz="3200">
              <a:solidFill>
                <a:schemeClr val="dk2"/>
              </a:solidFill>
            </a:endParaRPr>
          </a:p>
          <a:p>
            <a:pPr marL="0" indent="0">
              <a:lnSpc>
                <a:spcPct val="100000"/>
              </a:lnSpc>
            </a:pPr>
            <a:endParaRPr sz="3200">
              <a:solidFill>
                <a:schemeClr val="dk2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D3B5FD4-22C4-C67A-9B4E-DF221AC0E6BC}"/>
              </a:ext>
            </a:extLst>
          </p:cNvPr>
          <p:cNvSpPr/>
          <p:nvPr/>
        </p:nvSpPr>
        <p:spPr>
          <a:xfrm>
            <a:off x="2636778" y="1504724"/>
            <a:ext cx="765313" cy="7020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E42B2BC-B919-023E-6004-43CDE8949B30}"/>
              </a:ext>
            </a:extLst>
          </p:cNvPr>
          <p:cNvSpPr/>
          <p:nvPr/>
        </p:nvSpPr>
        <p:spPr>
          <a:xfrm>
            <a:off x="6500682" y="1504724"/>
            <a:ext cx="1632435" cy="7020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2687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159"/>
          <p:cNvSpPr txBox="1">
            <a:spLocks noGrp="1"/>
          </p:cNvSpPr>
          <p:nvPr>
            <p:ph type="title"/>
          </p:nvPr>
        </p:nvSpPr>
        <p:spPr>
          <a:xfrm>
            <a:off x="1223103" y="587061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Calling Functions: R</a:t>
            </a:r>
            <a:endParaRPr dirty="0"/>
          </a:p>
        </p:txBody>
      </p:sp>
      <p:sp>
        <p:nvSpPr>
          <p:cNvPr id="1768" name="Google Shape;1768;p159"/>
          <p:cNvSpPr txBox="1">
            <a:spLocks noGrp="1"/>
          </p:cNvSpPr>
          <p:nvPr>
            <p:ph type="subTitle" idx="1"/>
          </p:nvPr>
        </p:nvSpPr>
        <p:spPr>
          <a:xfrm>
            <a:off x="957337" y="1593933"/>
            <a:ext cx="11153600" cy="50036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" sz="320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read.csv</a:t>
            </a: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(file, header = TRUE, </a:t>
            </a:r>
            <a:r>
              <a:rPr lang="en" sz="320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sep</a:t>
            </a: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",", quote = "\"",</a:t>
            </a: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320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comment.char</a:t>
            </a: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"", ...)</a:t>
            </a: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 err="1">
                <a:solidFill>
                  <a:schemeClr val="dk2"/>
                </a:solidFill>
              </a:rPr>
              <a:t>read.csv</a:t>
            </a:r>
            <a:r>
              <a:rPr lang="en" sz="3200">
                <a:solidFill>
                  <a:schemeClr val="dk2"/>
                </a:solidFill>
              </a:rPr>
              <a:t>("</a:t>
            </a:r>
            <a:r>
              <a:rPr lang="en" sz="3200" err="1">
                <a:solidFill>
                  <a:schemeClr val="dk2"/>
                </a:solidFill>
              </a:rPr>
              <a:t>results.txt</a:t>
            </a:r>
            <a:r>
              <a:rPr lang="en" sz="3200">
                <a:solidFill>
                  <a:schemeClr val="dk2"/>
                </a:solidFill>
              </a:rPr>
              <a:t>", </a:t>
            </a:r>
            <a:r>
              <a:rPr lang="en" sz="3200" err="1">
                <a:solidFill>
                  <a:schemeClr val="dk2"/>
                </a:solidFill>
              </a:rPr>
              <a:t>sep</a:t>
            </a:r>
            <a:r>
              <a:rPr lang="en" sz="3200">
                <a:solidFill>
                  <a:schemeClr val="dk2"/>
                </a:solidFill>
              </a:rPr>
              <a:t>="\t")</a:t>
            </a:r>
            <a:endParaRPr sz="3200">
              <a:solidFill>
                <a:schemeClr val="dk2"/>
              </a:solidFill>
            </a:endParaRPr>
          </a:p>
          <a:p>
            <a:pPr marL="0" indent="0">
              <a:lnSpc>
                <a:spcPct val="100000"/>
              </a:lnSpc>
            </a:pPr>
            <a:endParaRPr sz="3200">
              <a:solidFill>
                <a:schemeClr val="dk2"/>
              </a:solidFill>
            </a:endParaRPr>
          </a:p>
          <a:p>
            <a:pPr marL="0" indent="0">
              <a:lnSpc>
                <a:spcPct val="100000"/>
              </a:lnSpc>
            </a:pPr>
            <a:r>
              <a:rPr lang="en" sz="3200" err="1">
                <a:solidFill>
                  <a:schemeClr val="dk2"/>
                </a:solidFill>
              </a:rPr>
              <a:t>read.csv</a:t>
            </a:r>
            <a:r>
              <a:rPr lang="en" sz="3200">
                <a:solidFill>
                  <a:schemeClr val="dk2"/>
                </a:solidFill>
              </a:rPr>
              <a:t>("</a:t>
            </a:r>
            <a:r>
              <a:rPr lang="en" sz="3200" err="1">
                <a:solidFill>
                  <a:schemeClr val="dk2"/>
                </a:solidFill>
              </a:rPr>
              <a:t>results.txt</a:t>
            </a:r>
            <a:r>
              <a:rPr lang="en" sz="3200">
                <a:solidFill>
                  <a:schemeClr val="dk2"/>
                </a:solidFill>
              </a:rPr>
              <a:t>", "\t")</a:t>
            </a:r>
            <a:endParaRPr sz="3200">
              <a:solidFill>
                <a:schemeClr val="dk2"/>
              </a:solidFill>
            </a:endParaRPr>
          </a:p>
          <a:p>
            <a:pPr marL="0" indent="0">
              <a:lnSpc>
                <a:spcPct val="100000"/>
              </a:lnSpc>
            </a:pPr>
            <a:endParaRPr sz="3200">
              <a:solidFill>
                <a:schemeClr val="dk2"/>
              </a:solidFill>
            </a:endParaRPr>
          </a:p>
          <a:p>
            <a:pPr marL="0" indent="0">
              <a:lnSpc>
                <a:spcPct val="100000"/>
              </a:lnSpc>
            </a:pP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D3B5FD4-22C4-C67A-9B4E-DF221AC0E6BC}"/>
              </a:ext>
            </a:extLst>
          </p:cNvPr>
          <p:cNvSpPr/>
          <p:nvPr/>
        </p:nvSpPr>
        <p:spPr>
          <a:xfrm>
            <a:off x="2670233" y="1593933"/>
            <a:ext cx="765313" cy="7020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E42B2BC-B919-023E-6004-43CDE8949B30}"/>
              </a:ext>
            </a:extLst>
          </p:cNvPr>
          <p:cNvSpPr/>
          <p:nvPr/>
        </p:nvSpPr>
        <p:spPr>
          <a:xfrm>
            <a:off x="6534137" y="1593933"/>
            <a:ext cx="1632435" cy="7020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127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159"/>
          <p:cNvSpPr txBox="1">
            <a:spLocks noGrp="1"/>
          </p:cNvSpPr>
          <p:nvPr>
            <p:ph type="title"/>
          </p:nvPr>
        </p:nvSpPr>
        <p:spPr>
          <a:xfrm>
            <a:off x="1065375" y="506152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Calling Functions: R</a:t>
            </a:r>
            <a:endParaRPr dirty="0"/>
          </a:p>
        </p:txBody>
      </p:sp>
      <p:sp>
        <p:nvSpPr>
          <p:cNvPr id="1768" name="Google Shape;1768;p159"/>
          <p:cNvSpPr txBox="1">
            <a:spLocks noGrp="1"/>
          </p:cNvSpPr>
          <p:nvPr>
            <p:ph type="subTitle" idx="1"/>
          </p:nvPr>
        </p:nvSpPr>
        <p:spPr>
          <a:xfrm>
            <a:off x="856975" y="1593933"/>
            <a:ext cx="11153600" cy="50036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" sz="320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read.csv</a:t>
            </a: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(file, header = TRUE, </a:t>
            </a:r>
            <a:r>
              <a:rPr lang="en" sz="320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sep</a:t>
            </a: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",", quote = "\"",</a:t>
            </a: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320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comment.char</a:t>
            </a: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"", ...)</a:t>
            </a: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 err="1">
                <a:solidFill>
                  <a:schemeClr val="dk2"/>
                </a:solidFill>
              </a:rPr>
              <a:t>read.csv</a:t>
            </a:r>
            <a:r>
              <a:rPr lang="en" sz="3200">
                <a:solidFill>
                  <a:schemeClr val="dk2"/>
                </a:solidFill>
              </a:rPr>
              <a:t>("</a:t>
            </a:r>
            <a:r>
              <a:rPr lang="en" sz="3200" err="1">
                <a:solidFill>
                  <a:schemeClr val="dk2"/>
                </a:solidFill>
              </a:rPr>
              <a:t>results.txt</a:t>
            </a:r>
            <a:r>
              <a:rPr lang="en" sz="3200">
                <a:solidFill>
                  <a:schemeClr val="dk2"/>
                </a:solidFill>
              </a:rPr>
              <a:t>", </a:t>
            </a:r>
            <a:r>
              <a:rPr lang="en" sz="3200" err="1">
                <a:solidFill>
                  <a:schemeClr val="dk2"/>
                </a:solidFill>
              </a:rPr>
              <a:t>sep</a:t>
            </a:r>
            <a:r>
              <a:rPr lang="en" sz="3200">
                <a:solidFill>
                  <a:schemeClr val="dk2"/>
                </a:solidFill>
              </a:rPr>
              <a:t>="\t")</a:t>
            </a:r>
            <a:endParaRPr sz="3200">
              <a:solidFill>
                <a:schemeClr val="dk2"/>
              </a:solidFill>
            </a:endParaRPr>
          </a:p>
          <a:p>
            <a:pPr marL="0" indent="0">
              <a:lnSpc>
                <a:spcPct val="100000"/>
              </a:lnSpc>
            </a:pPr>
            <a:endParaRPr sz="3200">
              <a:solidFill>
                <a:schemeClr val="dk2"/>
              </a:solidFill>
            </a:endParaRPr>
          </a:p>
          <a:p>
            <a:pPr marL="0" indent="0">
              <a:lnSpc>
                <a:spcPct val="100000"/>
              </a:lnSpc>
            </a:pPr>
            <a:r>
              <a:rPr lang="en" sz="3200" err="1">
                <a:solidFill>
                  <a:schemeClr val="dk2"/>
                </a:solidFill>
              </a:rPr>
              <a:t>read.csv</a:t>
            </a:r>
            <a:r>
              <a:rPr lang="en" sz="3200">
                <a:solidFill>
                  <a:schemeClr val="dk2"/>
                </a:solidFill>
              </a:rPr>
              <a:t>("</a:t>
            </a:r>
            <a:r>
              <a:rPr lang="en" sz="3200" err="1">
                <a:solidFill>
                  <a:schemeClr val="dk2"/>
                </a:solidFill>
              </a:rPr>
              <a:t>results.txt</a:t>
            </a:r>
            <a:r>
              <a:rPr lang="en" sz="3200">
                <a:solidFill>
                  <a:schemeClr val="dk2"/>
                </a:solidFill>
              </a:rPr>
              <a:t>", "\t")</a:t>
            </a:r>
            <a:endParaRPr sz="3200">
              <a:solidFill>
                <a:schemeClr val="dk2"/>
              </a:solidFill>
            </a:endParaRPr>
          </a:p>
          <a:p>
            <a:pPr marL="0" indent="0">
              <a:lnSpc>
                <a:spcPct val="100000"/>
              </a:lnSpc>
            </a:pPr>
            <a:endParaRPr sz="3200">
              <a:solidFill>
                <a:schemeClr val="dk2"/>
              </a:solidFill>
            </a:endParaRPr>
          </a:p>
          <a:p>
            <a:pPr marL="0" indent="0">
              <a:lnSpc>
                <a:spcPct val="100000"/>
              </a:lnSpc>
            </a:pP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9" name="Google Shape;1769;p159"/>
          <p:cNvSpPr/>
          <p:nvPr/>
        </p:nvSpPr>
        <p:spPr>
          <a:xfrm>
            <a:off x="8105575" y="3971133"/>
            <a:ext cx="867200" cy="8312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D3B5FD4-22C4-C67A-9B4E-DF221AC0E6BC}"/>
              </a:ext>
            </a:extLst>
          </p:cNvPr>
          <p:cNvSpPr/>
          <p:nvPr/>
        </p:nvSpPr>
        <p:spPr>
          <a:xfrm>
            <a:off x="2569871" y="1593933"/>
            <a:ext cx="765313" cy="7020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E42B2BC-B919-023E-6004-43CDE8949B30}"/>
              </a:ext>
            </a:extLst>
          </p:cNvPr>
          <p:cNvSpPr/>
          <p:nvPr/>
        </p:nvSpPr>
        <p:spPr>
          <a:xfrm>
            <a:off x="6433775" y="1593933"/>
            <a:ext cx="1632435" cy="7020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6C8AE8-BA7F-650F-E01B-3D1CB17129A6}"/>
              </a:ext>
            </a:extLst>
          </p:cNvPr>
          <p:cNvCxnSpPr>
            <a:cxnSpLocks/>
          </p:cNvCxnSpPr>
          <p:nvPr/>
        </p:nvCxnSpPr>
        <p:spPr>
          <a:xfrm flipH="1" flipV="1">
            <a:off x="4316740" y="2107096"/>
            <a:ext cx="3063670" cy="20971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9809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159"/>
          <p:cNvSpPr txBox="1">
            <a:spLocks noGrp="1"/>
          </p:cNvSpPr>
          <p:nvPr>
            <p:ph type="title"/>
          </p:nvPr>
        </p:nvSpPr>
        <p:spPr>
          <a:xfrm>
            <a:off x="1131893" y="515770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Calling Functions: R</a:t>
            </a:r>
            <a:endParaRPr dirty="0"/>
          </a:p>
        </p:txBody>
      </p:sp>
      <p:sp>
        <p:nvSpPr>
          <p:cNvPr id="1768" name="Google Shape;1768;p159"/>
          <p:cNvSpPr txBox="1">
            <a:spLocks noGrp="1"/>
          </p:cNvSpPr>
          <p:nvPr>
            <p:ph type="subTitle" idx="1"/>
          </p:nvPr>
        </p:nvSpPr>
        <p:spPr>
          <a:xfrm>
            <a:off x="979639" y="1560479"/>
            <a:ext cx="11153600" cy="50036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read.csv(file, header = TRUE, sep = ",", quote = "\"",</a:t>
            </a: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 dec = ".", fill = TRUE, comment.char = "", ...)</a:t>
            </a: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>
                <a:solidFill>
                  <a:schemeClr val="dk2"/>
                </a:solidFill>
              </a:rPr>
              <a:t>read.csv("results.txt", sep="\t")</a:t>
            </a:r>
            <a:endParaRPr sz="3200">
              <a:solidFill>
                <a:schemeClr val="dk2"/>
              </a:solidFill>
            </a:endParaRPr>
          </a:p>
          <a:p>
            <a:pPr marL="0" indent="0">
              <a:lnSpc>
                <a:spcPct val="100000"/>
              </a:lnSpc>
            </a:pPr>
            <a:endParaRPr sz="3200">
              <a:solidFill>
                <a:schemeClr val="dk2"/>
              </a:solidFill>
            </a:endParaRPr>
          </a:p>
          <a:p>
            <a:pPr marL="0" indent="0">
              <a:lnSpc>
                <a:spcPct val="100000"/>
              </a:lnSpc>
            </a:pPr>
            <a:r>
              <a:rPr lang="en" sz="3200">
                <a:solidFill>
                  <a:schemeClr val="dk2"/>
                </a:solidFill>
              </a:rPr>
              <a:t>read.csv("results.txt", "\t")</a:t>
            </a:r>
            <a:endParaRPr sz="3200">
              <a:solidFill>
                <a:schemeClr val="dk2"/>
              </a:solidFill>
            </a:endParaRPr>
          </a:p>
          <a:p>
            <a:pPr marL="0" indent="0">
              <a:lnSpc>
                <a:spcPct val="100000"/>
              </a:lnSpc>
            </a:pPr>
            <a:endParaRPr sz="3200">
              <a:solidFill>
                <a:schemeClr val="dk2"/>
              </a:solidFill>
            </a:endParaRPr>
          </a:p>
          <a:p>
            <a:pPr marL="0" indent="0">
              <a:lnSpc>
                <a:spcPct val="100000"/>
              </a:lnSpc>
            </a:pPr>
            <a:r>
              <a:rPr lang="en" sz="3200">
                <a:solidFill>
                  <a:schemeClr val="dk2"/>
                </a:solidFill>
              </a:rPr>
              <a:t>read.csv("results.txt", TRUE, "\t")</a:t>
            </a:r>
            <a:endParaRPr sz="3200">
              <a:solidFill>
                <a:schemeClr val="dk2"/>
              </a:solidFill>
            </a:endParaRPr>
          </a:p>
          <a:p>
            <a:pPr marL="0" indent="0">
              <a:lnSpc>
                <a:spcPct val="100000"/>
              </a:lnSpc>
            </a:pP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9" name="Google Shape;1769;p159"/>
          <p:cNvSpPr/>
          <p:nvPr/>
        </p:nvSpPr>
        <p:spPr>
          <a:xfrm>
            <a:off x="8228239" y="3937679"/>
            <a:ext cx="867200" cy="8312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D3B5FD4-22C4-C67A-9B4E-DF221AC0E6BC}"/>
              </a:ext>
            </a:extLst>
          </p:cNvPr>
          <p:cNvSpPr/>
          <p:nvPr/>
        </p:nvSpPr>
        <p:spPr>
          <a:xfrm>
            <a:off x="2692535" y="1560479"/>
            <a:ext cx="765313" cy="7020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E42B2BC-B919-023E-6004-43CDE8949B30}"/>
              </a:ext>
            </a:extLst>
          </p:cNvPr>
          <p:cNvSpPr/>
          <p:nvPr/>
        </p:nvSpPr>
        <p:spPr>
          <a:xfrm>
            <a:off x="6556439" y="1560479"/>
            <a:ext cx="1632435" cy="7020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295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p163"/>
          <p:cNvSpPr txBox="1">
            <a:spLocks noGrp="1"/>
          </p:cNvSpPr>
          <p:nvPr>
            <p:ph type="title"/>
          </p:nvPr>
        </p:nvSpPr>
        <p:spPr>
          <a:xfrm>
            <a:off x="831200" y="574448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2"/>
              </a:buClr>
              <a:buSzPts val="1100"/>
            </a:pPr>
            <a:r>
              <a:rPr lang="en" dirty="0"/>
              <a:t>Calling Functions: Return Values</a:t>
            </a:r>
            <a:endParaRPr dirty="0"/>
          </a:p>
        </p:txBody>
      </p:sp>
      <p:sp>
        <p:nvSpPr>
          <p:cNvPr id="1806" name="Google Shape;1806;p163"/>
          <p:cNvSpPr txBox="1">
            <a:spLocks noGrp="1"/>
          </p:cNvSpPr>
          <p:nvPr>
            <p:ph type="subTitle" idx="1"/>
          </p:nvPr>
        </p:nvSpPr>
        <p:spPr>
          <a:xfrm>
            <a:off x="1038400" y="1638538"/>
            <a:ext cx="11153600" cy="50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dirty="0"/>
              <a:t>abs(-3)</a:t>
            </a:r>
            <a:endParaRPr dirty="0"/>
          </a:p>
          <a:p>
            <a:pPr marL="0" indent="0">
              <a:spcBef>
                <a:spcPts val="2133"/>
              </a:spcBef>
            </a:pPr>
            <a:r>
              <a:rPr lang="en" dirty="0"/>
              <a:t>	Returns: 3</a:t>
            </a:r>
            <a:endParaRPr dirty="0"/>
          </a:p>
          <a:p>
            <a:pPr marL="0" indent="0">
              <a:spcBef>
                <a:spcPts val="2133"/>
              </a:spcBef>
            </a:pPr>
            <a:endParaRPr lang="en-US" dirty="0"/>
          </a:p>
          <a:p>
            <a:pPr marL="0" indent="0">
              <a:spcBef>
                <a:spcPts val="2133"/>
              </a:spcBef>
            </a:pPr>
            <a:r>
              <a:rPr lang="en-US" dirty="0">
                <a:latin typeface="+mn-lt"/>
              </a:rPr>
              <a:t>If we want to save the output:</a:t>
            </a:r>
            <a:endParaRPr dirty="0">
              <a:latin typeface="+mn-lt"/>
            </a:endParaRPr>
          </a:p>
          <a:p>
            <a:pPr marL="0" indent="0">
              <a:spcBef>
                <a:spcPts val="2133"/>
              </a:spcBef>
            </a:pPr>
            <a:r>
              <a:rPr lang="en" dirty="0"/>
              <a:t>x &lt;- abs(-3)</a:t>
            </a:r>
            <a:endParaRPr dirty="0"/>
          </a:p>
          <a:p>
            <a:pPr marL="0" indent="0">
              <a:spcBef>
                <a:spcPts val="2133"/>
              </a:spcBef>
            </a:pPr>
            <a:endParaRPr dirty="0"/>
          </a:p>
          <a:p>
            <a:pPr marL="0" indent="0">
              <a:spcBef>
                <a:spcPts val="2133"/>
              </a:spcBef>
              <a:spcAft>
                <a:spcPts val="2133"/>
              </a:spcAft>
            </a:pPr>
            <a:endParaRPr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164"/>
          <p:cNvSpPr txBox="1">
            <a:spLocks noGrp="1"/>
          </p:cNvSpPr>
          <p:nvPr>
            <p:ph type="title"/>
          </p:nvPr>
        </p:nvSpPr>
        <p:spPr>
          <a:xfrm>
            <a:off x="831200" y="542918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Calling Functions: No Return Value</a:t>
            </a:r>
            <a:endParaRPr dirty="0"/>
          </a:p>
        </p:txBody>
      </p:sp>
      <p:sp>
        <p:nvSpPr>
          <p:cNvPr id="1812" name="Google Shape;1812;p164"/>
          <p:cNvSpPr txBox="1">
            <a:spLocks noGrp="1"/>
          </p:cNvSpPr>
          <p:nvPr>
            <p:ph type="subTitle" idx="1"/>
          </p:nvPr>
        </p:nvSpPr>
        <p:spPr>
          <a:xfrm>
            <a:off x="1038400" y="1738899"/>
            <a:ext cx="11153600" cy="50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dirty="0"/>
              <a:t>print("Hello World!")</a:t>
            </a:r>
            <a:endParaRPr dirty="0"/>
          </a:p>
          <a:p>
            <a:pPr marL="0" indent="0">
              <a:spcBef>
                <a:spcPts val="2133"/>
              </a:spcBef>
            </a:pPr>
            <a:endParaRPr dirty="0"/>
          </a:p>
          <a:p>
            <a:pPr marL="0" indent="0">
              <a:spcBef>
                <a:spcPts val="2133"/>
              </a:spcBef>
            </a:pPr>
            <a:r>
              <a:rPr lang="en" dirty="0">
                <a:latin typeface="+mn-lt"/>
              </a:rPr>
              <a:t>&gt;&gt; Called for their side-effects (what they do)</a:t>
            </a:r>
            <a:endParaRPr dirty="0">
              <a:latin typeface="+mn-lt"/>
            </a:endParaRPr>
          </a:p>
          <a:p>
            <a:pPr marL="0" indent="0">
              <a:spcBef>
                <a:spcPts val="2133"/>
              </a:spcBef>
            </a:pPr>
            <a:endParaRPr dirty="0"/>
          </a:p>
          <a:p>
            <a:pPr marL="0" indent="0">
              <a:spcBef>
                <a:spcPts val="2133"/>
              </a:spcBef>
            </a:pPr>
            <a:r>
              <a:rPr lang="en" dirty="0"/>
              <a:t>x = print("Hello World!") </a:t>
            </a:r>
            <a:endParaRPr dirty="0"/>
          </a:p>
          <a:p>
            <a:pPr marL="0" indent="0">
              <a:spcBef>
                <a:spcPts val="2133"/>
              </a:spcBef>
              <a:spcAft>
                <a:spcPts val="2133"/>
              </a:spcAft>
            </a:pPr>
            <a:endParaRPr dirty="0"/>
          </a:p>
        </p:txBody>
      </p:sp>
      <p:sp>
        <p:nvSpPr>
          <p:cNvPr id="1813" name="Google Shape;1813;p164"/>
          <p:cNvSpPr/>
          <p:nvPr/>
        </p:nvSpPr>
        <p:spPr>
          <a:xfrm>
            <a:off x="6096000" y="3884694"/>
            <a:ext cx="1420017" cy="1379373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165"/>
          <p:cNvSpPr txBox="1">
            <a:spLocks noGrp="1"/>
          </p:cNvSpPr>
          <p:nvPr>
            <p:ph type="title"/>
          </p:nvPr>
        </p:nvSpPr>
        <p:spPr>
          <a:xfrm>
            <a:off x="831200" y="587061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Calling Functions: Variable Arguments</a:t>
            </a:r>
            <a:endParaRPr dirty="0"/>
          </a:p>
        </p:txBody>
      </p:sp>
      <p:sp>
        <p:nvSpPr>
          <p:cNvPr id="1819" name="Google Shape;1819;p165"/>
          <p:cNvSpPr txBox="1">
            <a:spLocks noGrp="1"/>
          </p:cNvSpPr>
          <p:nvPr>
            <p:ph type="subTitle" idx="1"/>
          </p:nvPr>
        </p:nvSpPr>
        <p:spPr>
          <a:xfrm>
            <a:off x="1038400" y="1854400"/>
            <a:ext cx="11153600" cy="50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dirty="0"/>
              <a:t>x &lt;- "Hello World!"</a:t>
            </a:r>
            <a:endParaRPr dirty="0"/>
          </a:p>
          <a:p>
            <a:pPr marL="0" indent="0">
              <a:spcBef>
                <a:spcPts val="2133"/>
              </a:spcBef>
            </a:pPr>
            <a:r>
              <a:rPr lang="en" dirty="0"/>
              <a:t>print(x)</a:t>
            </a:r>
            <a:endParaRPr dirty="0"/>
          </a:p>
          <a:p>
            <a:pPr marL="0" indent="0">
              <a:spcBef>
                <a:spcPts val="2133"/>
              </a:spcBef>
            </a:pPr>
            <a:endParaRPr dirty="0"/>
          </a:p>
          <a:p>
            <a:pPr marL="0" indent="0">
              <a:spcBef>
                <a:spcPts val="2133"/>
              </a:spcBef>
            </a:pPr>
            <a:r>
              <a:rPr lang="en" dirty="0"/>
              <a:t>file &lt;- "</a:t>
            </a:r>
            <a:r>
              <a:rPr lang="en" dirty="0" err="1"/>
              <a:t>results.csv</a:t>
            </a:r>
            <a:r>
              <a:rPr lang="en" dirty="0"/>
              <a:t>"</a:t>
            </a:r>
            <a:endParaRPr dirty="0"/>
          </a:p>
          <a:p>
            <a:pPr marL="0" indent="0">
              <a:spcBef>
                <a:spcPts val="2133"/>
              </a:spcBef>
            </a:pPr>
            <a:r>
              <a:rPr lang="en-US" dirty="0"/>
              <a:t>r</a:t>
            </a:r>
            <a:r>
              <a:rPr lang="en" dirty="0" err="1"/>
              <a:t>ead.csv</a:t>
            </a:r>
            <a:r>
              <a:rPr lang="en" dirty="0"/>
              <a:t>(file = file)</a:t>
            </a:r>
            <a:endParaRPr dirty="0"/>
          </a:p>
          <a:p>
            <a:pPr marL="0" indent="0">
              <a:spcBef>
                <a:spcPts val="2133"/>
              </a:spcBef>
              <a:spcAft>
                <a:spcPts val="2133"/>
              </a:spcAft>
            </a:pPr>
            <a:endParaRPr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FA09DBD-29BF-D63A-7EE3-FFB1A7054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739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7DC1DB-EAED-FB8C-9D9B-169131D49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chemeClr val="bg2"/>
                </a:solidFill>
              </a:rPr>
              <a:t>Back to RStudio…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27F19-DD9A-57A5-944C-5B359A1DF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300">
                <a:solidFill>
                  <a:schemeClr val="bg2"/>
                </a:solidFill>
              </a:rPr>
              <a:t>Open script4.R</a:t>
            </a:r>
          </a:p>
        </p:txBody>
      </p:sp>
    </p:spTree>
    <p:extLst>
      <p:ext uri="{BB962C8B-B14F-4D97-AF65-F5344CB8AC3E}">
        <p14:creationId xmlns:p14="http://schemas.microsoft.com/office/powerpoint/2010/main" val="1456828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2AF57-EFC3-207A-37B1-03226729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GUIs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94DC8-E114-042C-7547-22AE7B3CF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ea typeface="Calibri"/>
                <a:cs typeface="Calibri"/>
              </a:rPr>
              <a:t>GUI: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ea typeface="Calibri"/>
                <a:cs typeface="Calibri"/>
              </a:rPr>
              <a:t>Graphical User Interface</a:t>
            </a:r>
            <a:r>
              <a:rPr lang="en-US" dirty="0">
                <a:ea typeface="Calibri"/>
                <a:cs typeface="Calibri"/>
              </a:rPr>
              <a:t>: Programs on your computer with buttons and other visual elements; you can interact with a mouse or touchscreen </a:t>
            </a:r>
          </a:p>
          <a:p>
            <a:pPr marL="0" indent="0">
              <a:buNone/>
            </a:pPr>
            <a:endParaRPr lang="en-US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dirty="0" err="1">
                <a:ea typeface="Calibri"/>
                <a:cs typeface="Calibri"/>
              </a:rPr>
              <a:t>Powerpoint</a:t>
            </a:r>
            <a:r>
              <a:rPr lang="en-US" dirty="0">
                <a:ea typeface="Calibri"/>
                <a:cs typeface="Calibri"/>
              </a:rPr>
              <a:t>, Word, SPSS, Zoom, internet browser, etc.</a:t>
            </a:r>
          </a:p>
          <a:p>
            <a:pPr marL="0" indent="0">
              <a:buNone/>
            </a:pPr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29333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4CAB47AC-62E5-3E5E-CD88-9978DCC1E5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843" b="9887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0C043A-6138-B300-C56E-9827523D7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File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74687-57E7-7990-98BF-179EB4150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300"/>
              <a:t>Where does R think it is?</a:t>
            </a:r>
          </a:p>
        </p:txBody>
      </p:sp>
    </p:spTree>
    <p:extLst>
      <p:ext uri="{BB962C8B-B14F-4D97-AF65-F5344CB8AC3E}">
        <p14:creationId xmlns:p14="http://schemas.microsoft.com/office/powerpoint/2010/main" val="3822062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86EB-AA46-DF8C-4FC8-1573B3C32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File Paths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D44CC-3769-5A69-EF5A-686B11C3E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How do we tell R where our files are without using point and click interfaces?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Every file has an </a:t>
            </a:r>
            <a:r>
              <a:rPr lang="en-US" sz="3200" b="1" dirty="0">
                <a:solidFill>
                  <a:srgbClr val="7030A0"/>
                </a:solidFill>
              </a:rPr>
              <a:t>absolute path</a:t>
            </a:r>
            <a:r>
              <a:rPr lang="en-US" sz="3200" dirty="0"/>
              <a:t>, which starts with the </a:t>
            </a:r>
            <a:r>
              <a:rPr lang="en-US" sz="3200" b="1" dirty="0">
                <a:solidFill>
                  <a:srgbClr val="7030A0"/>
                </a:solidFill>
              </a:rPr>
              <a:t>root</a:t>
            </a:r>
          </a:p>
        </p:txBody>
      </p:sp>
    </p:spTree>
    <p:extLst>
      <p:ext uri="{BB962C8B-B14F-4D97-AF65-F5344CB8AC3E}">
        <p14:creationId xmlns:p14="http://schemas.microsoft.com/office/powerpoint/2010/main" val="6176059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4A2A93-0DC4-03ED-896E-3894A301250E}"/>
              </a:ext>
            </a:extLst>
          </p:cNvPr>
          <p:cNvSpPr txBox="1"/>
          <p:nvPr/>
        </p:nvSpPr>
        <p:spPr>
          <a:xfrm>
            <a:off x="902564" y="593854"/>
            <a:ext cx="1580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13090956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2;p25">
            <a:extLst>
              <a:ext uri="{FF2B5EF4-FFF2-40B4-BE49-F238E27FC236}">
                <a16:creationId xmlns:a16="http://schemas.microsoft.com/office/drawing/2014/main" id="{91315A07-BDEC-1301-81CA-F3B7FDE9C73E}"/>
              </a:ext>
            </a:extLst>
          </p:cNvPr>
          <p:cNvSpPr/>
          <p:nvPr/>
        </p:nvSpPr>
        <p:spPr>
          <a:xfrm>
            <a:off x="4990167" y="508800"/>
            <a:ext cx="21028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93427" y="57121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4A2A93-0DC4-03ED-896E-3894A301250E}"/>
              </a:ext>
            </a:extLst>
          </p:cNvPr>
          <p:cNvSpPr txBox="1"/>
          <p:nvPr/>
        </p:nvSpPr>
        <p:spPr>
          <a:xfrm>
            <a:off x="902564" y="593854"/>
            <a:ext cx="1580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805344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5200467" y="1705467"/>
            <a:ext cx="21028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93427" y="57121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4A2A93-0DC4-03ED-896E-3894A301250E}"/>
              </a:ext>
            </a:extLst>
          </p:cNvPr>
          <p:cNvSpPr txBox="1"/>
          <p:nvPr/>
        </p:nvSpPr>
        <p:spPr>
          <a:xfrm>
            <a:off x="902564" y="593854"/>
            <a:ext cx="1580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37304150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4139619" y="2998829"/>
            <a:ext cx="2102800" cy="943893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93427" y="57121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4A2A93-0DC4-03ED-896E-3894A301250E}"/>
              </a:ext>
            </a:extLst>
          </p:cNvPr>
          <p:cNvSpPr txBox="1"/>
          <p:nvPr/>
        </p:nvSpPr>
        <p:spPr>
          <a:xfrm>
            <a:off x="902564" y="593854"/>
            <a:ext cx="1580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PC (Windows)</a:t>
            </a: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37223697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1563309" y="4294897"/>
            <a:ext cx="2478872" cy="943893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93427" y="57121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\Documents\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4A2A93-0DC4-03ED-896E-3894A301250E}"/>
              </a:ext>
            </a:extLst>
          </p:cNvPr>
          <p:cNvSpPr txBox="1"/>
          <p:nvPr/>
        </p:nvSpPr>
        <p:spPr>
          <a:xfrm>
            <a:off x="902564" y="593854"/>
            <a:ext cx="1580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PC (Windows)</a:t>
            </a: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" name="Google Shape;267;p28">
            <a:extLst>
              <a:ext uri="{FF2B5EF4-FFF2-40B4-BE49-F238E27FC236}">
                <a16:creationId xmlns:a16="http://schemas.microsoft.com/office/drawing/2014/main" id="{278D7BE3-6A25-8146-D887-09C0036FB8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68;p28">
            <a:extLst>
              <a:ext uri="{FF2B5EF4-FFF2-40B4-BE49-F238E27FC236}">
                <a16:creationId xmlns:a16="http://schemas.microsoft.com/office/drawing/2014/main" id="{61532A73-4DDD-EC09-3F2C-F90784E0F16C}"/>
              </a:ext>
            </a:extLst>
          </p:cNvPr>
          <p:cNvSpPr txBox="1"/>
          <p:nvPr/>
        </p:nvSpPr>
        <p:spPr>
          <a:xfrm>
            <a:off x="1692724" y="5476868"/>
            <a:ext cx="257547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" name="Google Shape;269;p28">
            <a:extLst>
              <a:ext uri="{FF2B5EF4-FFF2-40B4-BE49-F238E27FC236}">
                <a16:creationId xmlns:a16="http://schemas.microsoft.com/office/drawing/2014/main" id="{B3450DF1-A53D-23BD-37F2-5CA6F559C7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271;p28">
            <a:extLst>
              <a:ext uri="{FF2B5EF4-FFF2-40B4-BE49-F238E27FC236}">
                <a16:creationId xmlns:a16="http://schemas.microsoft.com/office/drawing/2014/main" id="{F5F86C9E-45D7-D2BD-244D-1427CD1B2DC0}"/>
              </a:ext>
            </a:extLst>
          </p:cNvPr>
          <p:cNvCxnSpPr/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72;p28">
            <a:extLst>
              <a:ext uri="{FF2B5EF4-FFF2-40B4-BE49-F238E27FC236}">
                <a16:creationId xmlns:a16="http://schemas.microsoft.com/office/drawing/2014/main" id="{E866034B-73A8-DB0D-C4E4-BA840CE92109}"/>
              </a:ext>
            </a:extLst>
          </p:cNvPr>
          <p:cNvCxnSpPr/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70;p28">
            <a:extLst>
              <a:ext uri="{FF2B5EF4-FFF2-40B4-BE49-F238E27FC236}">
                <a16:creationId xmlns:a16="http://schemas.microsoft.com/office/drawing/2014/main" id="{38486941-A85F-17D2-9E9B-5BAF604366BB}"/>
              </a:ext>
            </a:extLst>
          </p:cNvPr>
          <p:cNvSpPr txBox="1"/>
          <p:nvPr/>
        </p:nvSpPr>
        <p:spPr>
          <a:xfrm>
            <a:off x="4654152" y="5476868"/>
            <a:ext cx="27107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2949123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4025863" y="5271865"/>
            <a:ext cx="2606911" cy="943893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93427" y="57121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\Documents\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4A2A93-0DC4-03ED-896E-3894A301250E}"/>
              </a:ext>
            </a:extLst>
          </p:cNvPr>
          <p:cNvSpPr txBox="1"/>
          <p:nvPr/>
        </p:nvSpPr>
        <p:spPr>
          <a:xfrm>
            <a:off x="902564" y="593854"/>
            <a:ext cx="1580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PC (Windows)</a:t>
            </a: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" name="Google Shape;267;p28">
            <a:extLst>
              <a:ext uri="{FF2B5EF4-FFF2-40B4-BE49-F238E27FC236}">
                <a16:creationId xmlns:a16="http://schemas.microsoft.com/office/drawing/2014/main" id="{278D7BE3-6A25-8146-D887-09C0036FB8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68;p28">
            <a:extLst>
              <a:ext uri="{FF2B5EF4-FFF2-40B4-BE49-F238E27FC236}">
                <a16:creationId xmlns:a16="http://schemas.microsoft.com/office/drawing/2014/main" id="{61532A73-4DDD-EC09-3F2C-F90784E0F16C}"/>
              </a:ext>
            </a:extLst>
          </p:cNvPr>
          <p:cNvSpPr txBox="1"/>
          <p:nvPr/>
        </p:nvSpPr>
        <p:spPr>
          <a:xfrm>
            <a:off x="1692724" y="5476868"/>
            <a:ext cx="257547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" name="Google Shape;269;p28">
            <a:extLst>
              <a:ext uri="{FF2B5EF4-FFF2-40B4-BE49-F238E27FC236}">
                <a16:creationId xmlns:a16="http://schemas.microsoft.com/office/drawing/2014/main" id="{B3450DF1-A53D-23BD-37F2-5CA6F559C7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271;p28">
            <a:extLst>
              <a:ext uri="{FF2B5EF4-FFF2-40B4-BE49-F238E27FC236}">
                <a16:creationId xmlns:a16="http://schemas.microsoft.com/office/drawing/2014/main" id="{F5F86C9E-45D7-D2BD-244D-1427CD1B2DC0}"/>
              </a:ext>
            </a:extLst>
          </p:cNvPr>
          <p:cNvCxnSpPr/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72;p28">
            <a:extLst>
              <a:ext uri="{FF2B5EF4-FFF2-40B4-BE49-F238E27FC236}">
                <a16:creationId xmlns:a16="http://schemas.microsoft.com/office/drawing/2014/main" id="{E866034B-73A8-DB0D-C4E4-BA840CE92109}"/>
              </a:ext>
            </a:extLst>
          </p:cNvPr>
          <p:cNvCxnSpPr/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70;p28">
            <a:extLst>
              <a:ext uri="{FF2B5EF4-FFF2-40B4-BE49-F238E27FC236}">
                <a16:creationId xmlns:a16="http://schemas.microsoft.com/office/drawing/2014/main" id="{38486941-A85F-17D2-9E9B-5BAF604366BB}"/>
              </a:ext>
            </a:extLst>
          </p:cNvPr>
          <p:cNvSpPr txBox="1"/>
          <p:nvPr/>
        </p:nvSpPr>
        <p:spPr>
          <a:xfrm>
            <a:off x="4654152" y="5476868"/>
            <a:ext cx="27107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" name="Google Shape;322;p29">
            <a:extLst>
              <a:ext uri="{FF2B5EF4-FFF2-40B4-BE49-F238E27FC236}">
                <a16:creationId xmlns:a16="http://schemas.microsoft.com/office/drawing/2014/main" id="{F331D0D3-26E0-E953-94E8-0E30BA92009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82167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325;p29">
            <a:extLst>
              <a:ext uri="{FF2B5EF4-FFF2-40B4-BE49-F238E27FC236}">
                <a16:creationId xmlns:a16="http://schemas.microsoft.com/office/drawing/2014/main" id="{72AF2ACD-8B1D-036A-7FEE-A089978C0F0B}"/>
              </a:ext>
            </a:extLst>
          </p:cNvPr>
          <p:cNvSpPr txBox="1"/>
          <p:nvPr/>
        </p:nvSpPr>
        <p:spPr>
          <a:xfrm>
            <a:off x="3695243" y="631784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" name="Google Shape;326;p29">
            <a:extLst>
              <a:ext uri="{FF2B5EF4-FFF2-40B4-BE49-F238E27FC236}">
                <a16:creationId xmlns:a16="http://schemas.microsoft.com/office/drawing/2014/main" id="{2F48977E-EE2D-F474-E5F3-58DF9F9A3D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327;p29">
            <a:extLst>
              <a:ext uri="{FF2B5EF4-FFF2-40B4-BE49-F238E27FC236}">
                <a16:creationId xmlns:a16="http://schemas.microsoft.com/office/drawing/2014/main" id="{43F30656-C658-A758-3682-FB3EA6B1C9C9}"/>
              </a:ext>
            </a:extLst>
          </p:cNvPr>
          <p:cNvSpPr txBox="1"/>
          <p:nvPr/>
        </p:nvSpPr>
        <p:spPr>
          <a:xfrm>
            <a:off x="5900076" y="6350008"/>
            <a:ext cx="232755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6" name="Google Shape;328;p29">
            <a:extLst>
              <a:ext uri="{FF2B5EF4-FFF2-40B4-BE49-F238E27FC236}">
                <a16:creationId xmlns:a16="http://schemas.microsoft.com/office/drawing/2014/main" id="{28F5B95B-C964-C5EE-4532-9B8897FC33D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329;p29">
            <a:extLst>
              <a:ext uri="{FF2B5EF4-FFF2-40B4-BE49-F238E27FC236}">
                <a16:creationId xmlns:a16="http://schemas.microsoft.com/office/drawing/2014/main" id="{3BD3E92A-ABD8-C33F-F699-E66A1B3A5175}"/>
              </a:ext>
            </a:extLst>
          </p:cNvPr>
          <p:cNvSpPr txBox="1"/>
          <p:nvPr/>
        </p:nvSpPr>
        <p:spPr>
          <a:xfrm>
            <a:off x="8428052" y="6350008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8" name="Google Shape;331;p29">
            <a:extLst>
              <a:ext uri="{FF2B5EF4-FFF2-40B4-BE49-F238E27FC236}">
                <a16:creationId xmlns:a16="http://schemas.microsoft.com/office/drawing/2014/main" id="{165CA7F1-B201-00D4-1874-6845407149C7}"/>
              </a:ext>
            </a:extLst>
          </p:cNvPr>
          <p:cNvCxnSpPr>
            <a:endCxn id="24" idx="0"/>
          </p:cNvCxnSpPr>
          <p:nvPr/>
        </p:nvCxnSpPr>
        <p:spPr>
          <a:xfrm>
            <a:off x="4414261" y="5943203"/>
            <a:ext cx="1288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332;p29">
            <a:extLst>
              <a:ext uri="{FF2B5EF4-FFF2-40B4-BE49-F238E27FC236}">
                <a16:creationId xmlns:a16="http://schemas.microsoft.com/office/drawing/2014/main" id="{DA05BCBC-1742-07E6-6666-BA31603D8C39}"/>
              </a:ext>
            </a:extLst>
          </p:cNvPr>
          <p:cNvCxnSpPr>
            <a:endCxn id="26" idx="0"/>
          </p:cNvCxnSpPr>
          <p:nvPr/>
        </p:nvCxnSpPr>
        <p:spPr>
          <a:xfrm>
            <a:off x="4414261" y="5943203"/>
            <a:ext cx="3816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30;p29">
            <a:extLst>
              <a:ext uri="{FF2B5EF4-FFF2-40B4-BE49-F238E27FC236}">
                <a16:creationId xmlns:a16="http://schemas.microsoft.com/office/drawing/2014/main" id="{52D9EDA1-1D3E-4F8B-FCC8-BD4B51A73B0E}"/>
              </a:ext>
            </a:extLst>
          </p:cNvPr>
          <p:cNvCxnSpPr/>
          <p:nvPr/>
        </p:nvCxnSpPr>
        <p:spPr>
          <a:xfrm rot="10800000" flipH="1">
            <a:off x="3497289" y="5943367"/>
            <a:ext cx="916800" cy="4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375821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3211042" y="6269078"/>
            <a:ext cx="2159534" cy="610987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93427" y="57121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\Documents\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4A2A93-0DC4-03ED-896E-3894A301250E}"/>
              </a:ext>
            </a:extLst>
          </p:cNvPr>
          <p:cNvSpPr txBox="1"/>
          <p:nvPr/>
        </p:nvSpPr>
        <p:spPr>
          <a:xfrm>
            <a:off x="902564" y="593854"/>
            <a:ext cx="1580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PC (Windows)</a:t>
            </a: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" name="Google Shape;267;p28">
            <a:extLst>
              <a:ext uri="{FF2B5EF4-FFF2-40B4-BE49-F238E27FC236}">
                <a16:creationId xmlns:a16="http://schemas.microsoft.com/office/drawing/2014/main" id="{278D7BE3-6A25-8146-D887-09C0036FB8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68;p28">
            <a:extLst>
              <a:ext uri="{FF2B5EF4-FFF2-40B4-BE49-F238E27FC236}">
                <a16:creationId xmlns:a16="http://schemas.microsoft.com/office/drawing/2014/main" id="{61532A73-4DDD-EC09-3F2C-F90784E0F16C}"/>
              </a:ext>
            </a:extLst>
          </p:cNvPr>
          <p:cNvSpPr txBox="1"/>
          <p:nvPr/>
        </p:nvSpPr>
        <p:spPr>
          <a:xfrm>
            <a:off x="1692724" y="5476868"/>
            <a:ext cx="257547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" name="Google Shape;269;p28">
            <a:extLst>
              <a:ext uri="{FF2B5EF4-FFF2-40B4-BE49-F238E27FC236}">
                <a16:creationId xmlns:a16="http://schemas.microsoft.com/office/drawing/2014/main" id="{B3450DF1-A53D-23BD-37F2-5CA6F559C7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271;p28">
            <a:extLst>
              <a:ext uri="{FF2B5EF4-FFF2-40B4-BE49-F238E27FC236}">
                <a16:creationId xmlns:a16="http://schemas.microsoft.com/office/drawing/2014/main" id="{F5F86C9E-45D7-D2BD-244D-1427CD1B2DC0}"/>
              </a:ext>
            </a:extLst>
          </p:cNvPr>
          <p:cNvCxnSpPr/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72;p28">
            <a:extLst>
              <a:ext uri="{FF2B5EF4-FFF2-40B4-BE49-F238E27FC236}">
                <a16:creationId xmlns:a16="http://schemas.microsoft.com/office/drawing/2014/main" id="{E866034B-73A8-DB0D-C4E4-BA840CE92109}"/>
              </a:ext>
            </a:extLst>
          </p:cNvPr>
          <p:cNvCxnSpPr/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70;p28">
            <a:extLst>
              <a:ext uri="{FF2B5EF4-FFF2-40B4-BE49-F238E27FC236}">
                <a16:creationId xmlns:a16="http://schemas.microsoft.com/office/drawing/2014/main" id="{38486941-A85F-17D2-9E9B-5BAF604366BB}"/>
              </a:ext>
            </a:extLst>
          </p:cNvPr>
          <p:cNvSpPr txBox="1"/>
          <p:nvPr/>
        </p:nvSpPr>
        <p:spPr>
          <a:xfrm>
            <a:off x="4654152" y="5476868"/>
            <a:ext cx="27107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" name="Google Shape;322;p29">
            <a:extLst>
              <a:ext uri="{FF2B5EF4-FFF2-40B4-BE49-F238E27FC236}">
                <a16:creationId xmlns:a16="http://schemas.microsoft.com/office/drawing/2014/main" id="{F331D0D3-26E0-E953-94E8-0E30BA92009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82167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325;p29">
            <a:extLst>
              <a:ext uri="{FF2B5EF4-FFF2-40B4-BE49-F238E27FC236}">
                <a16:creationId xmlns:a16="http://schemas.microsoft.com/office/drawing/2014/main" id="{72AF2ACD-8B1D-036A-7FEE-A089978C0F0B}"/>
              </a:ext>
            </a:extLst>
          </p:cNvPr>
          <p:cNvSpPr txBox="1"/>
          <p:nvPr/>
        </p:nvSpPr>
        <p:spPr>
          <a:xfrm>
            <a:off x="3695243" y="631784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" name="Google Shape;326;p29">
            <a:extLst>
              <a:ext uri="{FF2B5EF4-FFF2-40B4-BE49-F238E27FC236}">
                <a16:creationId xmlns:a16="http://schemas.microsoft.com/office/drawing/2014/main" id="{2F48977E-EE2D-F474-E5F3-58DF9F9A3D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327;p29">
            <a:extLst>
              <a:ext uri="{FF2B5EF4-FFF2-40B4-BE49-F238E27FC236}">
                <a16:creationId xmlns:a16="http://schemas.microsoft.com/office/drawing/2014/main" id="{43F30656-C658-A758-3682-FB3EA6B1C9C9}"/>
              </a:ext>
            </a:extLst>
          </p:cNvPr>
          <p:cNvSpPr txBox="1"/>
          <p:nvPr/>
        </p:nvSpPr>
        <p:spPr>
          <a:xfrm>
            <a:off x="5900076" y="6350008"/>
            <a:ext cx="232755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6" name="Google Shape;328;p29">
            <a:extLst>
              <a:ext uri="{FF2B5EF4-FFF2-40B4-BE49-F238E27FC236}">
                <a16:creationId xmlns:a16="http://schemas.microsoft.com/office/drawing/2014/main" id="{28F5B95B-C964-C5EE-4532-9B8897FC33D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329;p29">
            <a:extLst>
              <a:ext uri="{FF2B5EF4-FFF2-40B4-BE49-F238E27FC236}">
                <a16:creationId xmlns:a16="http://schemas.microsoft.com/office/drawing/2014/main" id="{3BD3E92A-ABD8-C33F-F699-E66A1B3A5175}"/>
              </a:ext>
            </a:extLst>
          </p:cNvPr>
          <p:cNvSpPr txBox="1"/>
          <p:nvPr/>
        </p:nvSpPr>
        <p:spPr>
          <a:xfrm>
            <a:off x="8428052" y="6350008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8" name="Google Shape;331;p29">
            <a:extLst>
              <a:ext uri="{FF2B5EF4-FFF2-40B4-BE49-F238E27FC236}">
                <a16:creationId xmlns:a16="http://schemas.microsoft.com/office/drawing/2014/main" id="{165CA7F1-B201-00D4-1874-6845407149C7}"/>
              </a:ext>
            </a:extLst>
          </p:cNvPr>
          <p:cNvCxnSpPr>
            <a:endCxn id="24" idx="0"/>
          </p:cNvCxnSpPr>
          <p:nvPr/>
        </p:nvCxnSpPr>
        <p:spPr>
          <a:xfrm>
            <a:off x="4414261" y="5943203"/>
            <a:ext cx="1288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332;p29">
            <a:extLst>
              <a:ext uri="{FF2B5EF4-FFF2-40B4-BE49-F238E27FC236}">
                <a16:creationId xmlns:a16="http://schemas.microsoft.com/office/drawing/2014/main" id="{DA05BCBC-1742-07E6-6666-BA31603D8C39}"/>
              </a:ext>
            </a:extLst>
          </p:cNvPr>
          <p:cNvCxnSpPr>
            <a:endCxn id="26" idx="0"/>
          </p:cNvCxnSpPr>
          <p:nvPr/>
        </p:nvCxnSpPr>
        <p:spPr>
          <a:xfrm>
            <a:off x="4414261" y="5943203"/>
            <a:ext cx="3816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30;p29">
            <a:extLst>
              <a:ext uri="{FF2B5EF4-FFF2-40B4-BE49-F238E27FC236}">
                <a16:creationId xmlns:a16="http://schemas.microsoft.com/office/drawing/2014/main" id="{52D9EDA1-1D3E-4F8B-FCC8-BD4B51A73B0E}"/>
              </a:ext>
            </a:extLst>
          </p:cNvPr>
          <p:cNvCxnSpPr/>
          <p:nvPr/>
        </p:nvCxnSpPr>
        <p:spPr>
          <a:xfrm rot="10800000" flipH="1">
            <a:off x="3497289" y="5943367"/>
            <a:ext cx="916800" cy="4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234624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98;p31">
            <a:extLst>
              <a:ext uri="{FF2B5EF4-FFF2-40B4-BE49-F238E27FC236}">
                <a16:creationId xmlns:a16="http://schemas.microsoft.com/office/drawing/2014/main" id="{B881B59A-DC91-7939-79B2-5C73A6373325}"/>
              </a:ext>
            </a:extLst>
          </p:cNvPr>
          <p:cNvSpPr/>
          <p:nvPr/>
        </p:nvSpPr>
        <p:spPr>
          <a:xfrm>
            <a:off x="5101445" y="572331"/>
            <a:ext cx="1885460" cy="1121039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3211042" y="6269078"/>
            <a:ext cx="2159534" cy="610987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47534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Applications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dirty="0">
                <a:latin typeface="Source Sans Pro"/>
                <a:ea typeface="Source Sans Pro"/>
                <a:cs typeface="Source Sans Pro"/>
                <a:sym typeface="Source Sans Pro"/>
              </a:rPr>
              <a:t>/</a:t>
            </a:r>
            <a:endParaRPr sz="32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32175" y="67134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 /Users/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/Documents/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4A2A93-0DC4-03ED-896E-3894A301250E}"/>
              </a:ext>
            </a:extLst>
          </p:cNvPr>
          <p:cNvSpPr txBox="1"/>
          <p:nvPr/>
        </p:nvSpPr>
        <p:spPr>
          <a:xfrm>
            <a:off x="902564" y="593854"/>
            <a:ext cx="1580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MacOS</a:t>
            </a: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" name="Google Shape;267;p28">
            <a:extLst>
              <a:ext uri="{FF2B5EF4-FFF2-40B4-BE49-F238E27FC236}">
                <a16:creationId xmlns:a16="http://schemas.microsoft.com/office/drawing/2014/main" id="{278D7BE3-6A25-8146-D887-09C0036FB8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68;p28">
            <a:extLst>
              <a:ext uri="{FF2B5EF4-FFF2-40B4-BE49-F238E27FC236}">
                <a16:creationId xmlns:a16="http://schemas.microsoft.com/office/drawing/2014/main" id="{61532A73-4DDD-EC09-3F2C-F90784E0F16C}"/>
              </a:ext>
            </a:extLst>
          </p:cNvPr>
          <p:cNvSpPr txBox="1"/>
          <p:nvPr/>
        </p:nvSpPr>
        <p:spPr>
          <a:xfrm>
            <a:off x="1692724" y="5476868"/>
            <a:ext cx="257547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" name="Google Shape;269;p28">
            <a:extLst>
              <a:ext uri="{FF2B5EF4-FFF2-40B4-BE49-F238E27FC236}">
                <a16:creationId xmlns:a16="http://schemas.microsoft.com/office/drawing/2014/main" id="{B3450DF1-A53D-23BD-37F2-5CA6F559C7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271;p28">
            <a:extLst>
              <a:ext uri="{FF2B5EF4-FFF2-40B4-BE49-F238E27FC236}">
                <a16:creationId xmlns:a16="http://schemas.microsoft.com/office/drawing/2014/main" id="{F5F86C9E-45D7-D2BD-244D-1427CD1B2DC0}"/>
              </a:ext>
            </a:extLst>
          </p:cNvPr>
          <p:cNvCxnSpPr/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72;p28">
            <a:extLst>
              <a:ext uri="{FF2B5EF4-FFF2-40B4-BE49-F238E27FC236}">
                <a16:creationId xmlns:a16="http://schemas.microsoft.com/office/drawing/2014/main" id="{E866034B-73A8-DB0D-C4E4-BA840CE92109}"/>
              </a:ext>
            </a:extLst>
          </p:cNvPr>
          <p:cNvCxnSpPr/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70;p28">
            <a:extLst>
              <a:ext uri="{FF2B5EF4-FFF2-40B4-BE49-F238E27FC236}">
                <a16:creationId xmlns:a16="http://schemas.microsoft.com/office/drawing/2014/main" id="{38486941-A85F-17D2-9E9B-5BAF604366BB}"/>
              </a:ext>
            </a:extLst>
          </p:cNvPr>
          <p:cNvSpPr txBox="1"/>
          <p:nvPr/>
        </p:nvSpPr>
        <p:spPr>
          <a:xfrm>
            <a:off x="4654152" y="5476868"/>
            <a:ext cx="27107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" name="Google Shape;322;p29">
            <a:extLst>
              <a:ext uri="{FF2B5EF4-FFF2-40B4-BE49-F238E27FC236}">
                <a16:creationId xmlns:a16="http://schemas.microsoft.com/office/drawing/2014/main" id="{F331D0D3-26E0-E953-94E8-0E30BA92009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82167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325;p29">
            <a:extLst>
              <a:ext uri="{FF2B5EF4-FFF2-40B4-BE49-F238E27FC236}">
                <a16:creationId xmlns:a16="http://schemas.microsoft.com/office/drawing/2014/main" id="{72AF2ACD-8B1D-036A-7FEE-A089978C0F0B}"/>
              </a:ext>
            </a:extLst>
          </p:cNvPr>
          <p:cNvSpPr txBox="1"/>
          <p:nvPr/>
        </p:nvSpPr>
        <p:spPr>
          <a:xfrm>
            <a:off x="3695243" y="631784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" name="Google Shape;326;p29">
            <a:extLst>
              <a:ext uri="{FF2B5EF4-FFF2-40B4-BE49-F238E27FC236}">
                <a16:creationId xmlns:a16="http://schemas.microsoft.com/office/drawing/2014/main" id="{2F48977E-EE2D-F474-E5F3-58DF9F9A3D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327;p29">
            <a:extLst>
              <a:ext uri="{FF2B5EF4-FFF2-40B4-BE49-F238E27FC236}">
                <a16:creationId xmlns:a16="http://schemas.microsoft.com/office/drawing/2014/main" id="{43F30656-C658-A758-3682-FB3EA6B1C9C9}"/>
              </a:ext>
            </a:extLst>
          </p:cNvPr>
          <p:cNvSpPr txBox="1"/>
          <p:nvPr/>
        </p:nvSpPr>
        <p:spPr>
          <a:xfrm>
            <a:off x="5900076" y="6350008"/>
            <a:ext cx="232755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6" name="Google Shape;328;p29">
            <a:extLst>
              <a:ext uri="{FF2B5EF4-FFF2-40B4-BE49-F238E27FC236}">
                <a16:creationId xmlns:a16="http://schemas.microsoft.com/office/drawing/2014/main" id="{28F5B95B-C964-C5EE-4532-9B8897FC33D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329;p29">
            <a:extLst>
              <a:ext uri="{FF2B5EF4-FFF2-40B4-BE49-F238E27FC236}">
                <a16:creationId xmlns:a16="http://schemas.microsoft.com/office/drawing/2014/main" id="{3BD3E92A-ABD8-C33F-F699-E66A1B3A5175}"/>
              </a:ext>
            </a:extLst>
          </p:cNvPr>
          <p:cNvSpPr txBox="1"/>
          <p:nvPr/>
        </p:nvSpPr>
        <p:spPr>
          <a:xfrm>
            <a:off x="8428052" y="6350008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8" name="Google Shape;331;p29">
            <a:extLst>
              <a:ext uri="{FF2B5EF4-FFF2-40B4-BE49-F238E27FC236}">
                <a16:creationId xmlns:a16="http://schemas.microsoft.com/office/drawing/2014/main" id="{165CA7F1-B201-00D4-1874-6845407149C7}"/>
              </a:ext>
            </a:extLst>
          </p:cNvPr>
          <p:cNvCxnSpPr>
            <a:endCxn id="24" idx="0"/>
          </p:cNvCxnSpPr>
          <p:nvPr/>
        </p:nvCxnSpPr>
        <p:spPr>
          <a:xfrm>
            <a:off x="4414261" y="5943203"/>
            <a:ext cx="1288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332;p29">
            <a:extLst>
              <a:ext uri="{FF2B5EF4-FFF2-40B4-BE49-F238E27FC236}">
                <a16:creationId xmlns:a16="http://schemas.microsoft.com/office/drawing/2014/main" id="{DA05BCBC-1742-07E6-6666-BA31603D8C39}"/>
              </a:ext>
            </a:extLst>
          </p:cNvPr>
          <p:cNvCxnSpPr>
            <a:endCxn id="26" idx="0"/>
          </p:cNvCxnSpPr>
          <p:nvPr/>
        </p:nvCxnSpPr>
        <p:spPr>
          <a:xfrm>
            <a:off x="4414261" y="5943203"/>
            <a:ext cx="3816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30;p29">
            <a:extLst>
              <a:ext uri="{FF2B5EF4-FFF2-40B4-BE49-F238E27FC236}">
                <a16:creationId xmlns:a16="http://schemas.microsoft.com/office/drawing/2014/main" id="{52D9EDA1-1D3E-4F8B-FCC8-BD4B51A73B0E}"/>
              </a:ext>
            </a:extLst>
          </p:cNvPr>
          <p:cNvCxnSpPr/>
          <p:nvPr/>
        </p:nvCxnSpPr>
        <p:spPr>
          <a:xfrm rot="10800000" flipH="1">
            <a:off x="3497289" y="5943367"/>
            <a:ext cx="916800" cy="4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26887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F6B7BFBD-C488-4B5B-ABE5-8256F3FFB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2BA7674F-A261-445A-AE3A-A0AA30620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71285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53A58C-A067-4B87-B48C-CB90C1FA0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632" y="1010265"/>
            <a:ext cx="11115368" cy="58477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4E52B5-BD84-F71E-A581-5040494D9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099" y="1653731"/>
            <a:ext cx="9904708" cy="3935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200" dirty="0"/>
              <a:t>Problem: </a:t>
            </a:r>
            <a:br>
              <a:rPr lang="en-US" sz="4200" dirty="0"/>
            </a:br>
            <a:br>
              <a:rPr lang="en-US" sz="4200" dirty="0"/>
            </a:br>
            <a:r>
              <a:rPr lang="en-US" sz="4200" dirty="0"/>
              <a:t>How do we tell others what we did?</a:t>
            </a:r>
            <a:br>
              <a:rPr lang="en-US" sz="4200" dirty="0"/>
            </a:br>
            <a:br>
              <a:rPr lang="en-US" sz="4200" dirty="0"/>
            </a:br>
            <a:r>
              <a:rPr lang="en-US" sz="4200" dirty="0"/>
              <a:t>How do we keep track of what we did for ourselves?</a:t>
            </a:r>
          </a:p>
        </p:txBody>
      </p:sp>
    </p:spTree>
    <p:extLst>
      <p:ext uri="{BB962C8B-B14F-4D97-AF65-F5344CB8AC3E}">
        <p14:creationId xmlns:p14="http://schemas.microsoft.com/office/powerpoint/2010/main" val="41399884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2"/>
          <p:cNvSpPr txBox="1">
            <a:spLocks noGrp="1"/>
          </p:cNvSpPr>
          <p:nvPr>
            <p:ph type="title"/>
          </p:nvPr>
        </p:nvSpPr>
        <p:spPr>
          <a:xfrm>
            <a:off x="831200" y="615669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Absolute Paths</a:t>
            </a:r>
            <a:endParaRPr dirty="0"/>
          </a:p>
        </p:txBody>
      </p:sp>
      <p:sp>
        <p:nvSpPr>
          <p:cNvPr id="459" name="Google Shape;459;p32"/>
          <p:cNvSpPr txBox="1"/>
          <p:nvPr/>
        </p:nvSpPr>
        <p:spPr>
          <a:xfrm>
            <a:off x="1108900" y="1918202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" sz="24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24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\Documents\</a:t>
            </a:r>
            <a:r>
              <a:rPr lang="en" sz="24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\</a:t>
            </a:r>
            <a:r>
              <a:rPr lang="en" sz="24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solidFill>
                <a:schemeClr val="accent6">
                  <a:lumMod val="75000"/>
                </a:schemeClr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0" name="Google Shape;460;p32"/>
          <p:cNvSpPr txBox="1"/>
          <p:nvPr/>
        </p:nvSpPr>
        <p:spPr>
          <a:xfrm>
            <a:off x="1108900" y="2842735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  /Users/</a:t>
            </a:r>
            <a:r>
              <a:rPr lang="en" sz="24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24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/Documents/</a:t>
            </a:r>
            <a:r>
              <a:rPr lang="en" sz="24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solidFill>
                <a:schemeClr val="accent6">
                  <a:lumMod val="75000"/>
                </a:schemeClr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0F90CED2-72DA-49F5-8068-294F7EEF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4" name="Rectangle 473">
            <a:extLst>
              <a:ext uri="{FF2B5EF4-FFF2-40B4-BE49-F238E27FC236}">
                <a16:creationId xmlns:a16="http://schemas.microsoft.com/office/drawing/2014/main" id="{62DAC179-C790-4427-B1A0-AF7E55B8E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Google Shape;467;p33"/>
          <p:cNvSpPr txBox="1"/>
          <p:nvPr/>
        </p:nvSpPr>
        <p:spPr>
          <a:xfrm>
            <a:off x="8252340" y="639704"/>
            <a:ext cx="3299579" cy="557784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solidFill>
                  <a:schemeClr val="tx2"/>
                </a:solidFill>
                <a:latin typeface="+mj-lt"/>
                <a:ea typeface="+mj-ea"/>
                <a:cs typeface="+mj-cs"/>
                <a:sym typeface="Raleway"/>
              </a:rPr>
              <a:t>Home Directory</a:t>
            </a:r>
          </a:p>
        </p:txBody>
      </p:sp>
      <p:sp useBgFill="1">
        <p:nvSpPr>
          <p:cNvPr id="476" name="Rectangle 475">
            <a:extLst>
              <a:ext uri="{FF2B5EF4-FFF2-40B4-BE49-F238E27FC236}">
                <a16:creationId xmlns:a16="http://schemas.microsoft.com/office/drawing/2014/main" id="{EA392D87-3787-45D6-976E-B85674C09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8366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Rectangle 477">
            <a:extLst>
              <a:ext uri="{FF2B5EF4-FFF2-40B4-BE49-F238E27FC236}">
                <a16:creationId xmlns:a16="http://schemas.microsoft.com/office/drawing/2014/main" id="{DEFE8E04-DEE3-49FD-89A2-285FAD1CB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6" name="Google Shape;466;p33"/>
          <p:cNvSpPr/>
          <p:nvPr/>
        </p:nvSpPr>
        <p:spPr>
          <a:xfrm>
            <a:off x="1069568" y="4362410"/>
            <a:ext cx="2231188" cy="77389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FF31453-8588-73BB-759B-8D62476FD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101" y="639763"/>
            <a:ext cx="2948256" cy="5577781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4"/>
          <p:cNvSpPr/>
          <p:nvPr/>
        </p:nvSpPr>
        <p:spPr>
          <a:xfrm>
            <a:off x="4089932" y="2820851"/>
            <a:ext cx="2837049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473" name="Google Shape;4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34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75" name="Google Shape;47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4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77" name="Google Shape;4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34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9" name="Google Shape;479;p34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0" name="Google Shape;480;p34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81" name="Google Shape;481;p34"/>
          <p:cNvCxnSpPr>
            <a:endCxn id="47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" name="Google Shape;482;p34"/>
          <p:cNvCxnSpPr>
            <a:endCxn id="47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3" name="Google Shape;483;p34"/>
          <p:cNvCxnSpPr>
            <a:stCxn id="47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84" name="Google Shape;4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34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86" name="Google Shape;4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34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88" name="Google Shape;4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3" name="Google Shape;493;p34"/>
          <p:cNvCxnSpPr>
            <a:stCxn id="473" idx="2"/>
            <a:endCxn id="49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4" name="Google Shape;494;p34"/>
          <p:cNvCxnSpPr>
            <a:stCxn id="490" idx="0"/>
            <a:endCxn id="47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5" name="Google Shape;495;p34"/>
          <p:cNvCxnSpPr>
            <a:stCxn id="489" idx="0"/>
            <a:endCxn id="47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6" name="Google Shape;496;p34"/>
          <p:cNvCxnSpPr>
            <a:stCxn id="488" idx="0"/>
            <a:endCxn id="47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7" name="Google Shape;497;p34"/>
          <p:cNvCxnSpPr>
            <a:stCxn id="492" idx="0"/>
            <a:endCxn id="47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8" name="Google Shape;498;p34"/>
          <p:cNvCxnSpPr>
            <a:stCxn id="485" idx="1"/>
            <a:endCxn id="47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9" name="Google Shape;499;p34"/>
          <p:cNvCxnSpPr>
            <a:endCxn id="47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00" name="Google Shape;5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34"/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02" name="Google Shape;5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34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04" name="Google Shape;5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34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06" name="Google Shape;5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34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08" name="Google Shape;508;p34"/>
          <p:cNvCxnSpPr>
            <a:endCxn id="48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9" name="Google Shape;509;p34"/>
          <p:cNvCxnSpPr>
            <a:stCxn id="50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" name="Google Shape;510;p34"/>
          <p:cNvCxnSpPr>
            <a:stCxn id="50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1" name="Google Shape;511;p34"/>
          <p:cNvCxnSpPr>
            <a:endCxn id="48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12" name="Google Shape;5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34"/>
          <p:cNvSpPr txBox="1"/>
          <p:nvPr/>
        </p:nvSpPr>
        <p:spPr>
          <a:xfrm>
            <a:off x="1692725" y="5476868"/>
            <a:ext cx="254123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14" name="Google Shape;5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34"/>
          <p:cNvSpPr txBox="1"/>
          <p:nvPr/>
        </p:nvSpPr>
        <p:spPr>
          <a:xfrm>
            <a:off x="4654153" y="5476868"/>
            <a:ext cx="24816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16" name="Google Shape;51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32472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7" name="Google Shape;517;p34"/>
          <p:cNvCxnSpPr>
            <a:endCxn id="50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34"/>
          <p:cNvCxnSpPr>
            <a:endCxn id="50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9" name="Google Shape;519;p34"/>
          <p:cNvSpPr txBox="1"/>
          <p:nvPr/>
        </p:nvSpPr>
        <p:spPr>
          <a:xfrm>
            <a:off x="3695243" y="626815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20" name="Google Shape;52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64630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34"/>
          <p:cNvSpPr txBox="1"/>
          <p:nvPr/>
        </p:nvSpPr>
        <p:spPr>
          <a:xfrm>
            <a:off x="5900075" y="6300313"/>
            <a:ext cx="241619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22" name="Google Shape;52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64630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4"/>
          <p:cNvSpPr txBox="1"/>
          <p:nvPr/>
        </p:nvSpPr>
        <p:spPr>
          <a:xfrm>
            <a:off x="8428053" y="6300313"/>
            <a:ext cx="241619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24" name="Google Shape;524;p34"/>
          <p:cNvCxnSpPr>
            <a:stCxn id="516" idx="0"/>
            <a:endCxn id="514" idx="2"/>
          </p:cNvCxnSpPr>
          <p:nvPr/>
        </p:nvCxnSpPr>
        <p:spPr>
          <a:xfrm flipV="1">
            <a:off x="3497290" y="5943204"/>
            <a:ext cx="916972" cy="38926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5" name="Google Shape;525;p34"/>
          <p:cNvCxnSpPr>
            <a:stCxn id="514" idx="2"/>
            <a:endCxn id="520" idx="0"/>
          </p:cNvCxnSpPr>
          <p:nvPr/>
        </p:nvCxnSpPr>
        <p:spPr>
          <a:xfrm>
            <a:off x="4414262" y="5943204"/>
            <a:ext cx="1287863" cy="42142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6" name="Google Shape;526;p34"/>
          <p:cNvCxnSpPr>
            <a:stCxn id="514" idx="2"/>
            <a:endCxn id="522" idx="0"/>
          </p:cNvCxnSpPr>
          <p:nvPr/>
        </p:nvCxnSpPr>
        <p:spPr>
          <a:xfrm>
            <a:off x="4414262" y="5943204"/>
            <a:ext cx="3815839" cy="42142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4"/>
          <p:cNvSpPr txBox="1"/>
          <p:nvPr/>
        </p:nvSpPr>
        <p:spPr>
          <a:xfrm>
            <a:off x="832175" y="43879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7030A0"/>
                </a:solidFill>
                <a:latin typeface="Roboto Mono"/>
                <a:ea typeface="Roboto Mono"/>
                <a:cs typeface="Roboto Mono"/>
                <a:sym typeface="Roboto Mono"/>
              </a:rPr>
              <a:t>Home Directory: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2400" dirty="0">
                <a:solidFill>
                  <a:srgbClr val="7030A0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  ~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8" name="Google Shape;528;p34"/>
          <p:cNvSpPr txBox="1"/>
          <p:nvPr/>
        </p:nvSpPr>
        <p:spPr>
          <a:xfrm>
            <a:off x="3868087" y="2078084"/>
            <a:ext cx="6400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6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~</a:t>
            </a:r>
            <a:endParaRPr sz="6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5"/>
          <p:cNvSpPr/>
          <p:nvPr/>
        </p:nvSpPr>
        <p:spPr>
          <a:xfrm>
            <a:off x="3009989" y="5952563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534" name="Google Shape;53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35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36" name="Google Shape;5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35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38" name="Google Shape;5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35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0" name="Google Shape;540;p35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1" name="Google Shape;541;p35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42" name="Google Shape;542;p35"/>
          <p:cNvCxnSpPr>
            <a:endCxn id="540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3" name="Google Shape;543;p35"/>
          <p:cNvCxnSpPr>
            <a:endCxn id="540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" name="Google Shape;544;p35"/>
          <p:cNvCxnSpPr>
            <a:stCxn id="540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45" name="Google Shape;5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35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47" name="Google Shape;5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35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49" name="Google Shape;54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4" name="Google Shape;554;p35"/>
          <p:cNvCxnSpPr>
            <a:stCxn id="534" idx="2"/>
            <a:endCxn id="552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5" name="Google Shape;555;p35"/>
          <p:cNvCxnSpPr>
            <a:stCxn id="551" idx="0"/>
            <a:endCxn id="534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6" name="Google Shape;556;p35"/>
          <p:cNvCxnSpPr>
            <a:stCxn id="550" idx="0"/>
            <a:endCxn id="534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7" name="Google Shape;557;p35"/>
          <p:cNvCxnSpPr>
            <a:stCxn id="549" idx="0"/>
            <a:endCxn id="538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8" name="Google Shape;558;p35"/>
          <p:cNvCxnSpPr>
            <a:stCxn id="553" idx="0"/>
            <a:endCxn id="538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9" name="Google Shape;559;p35"/>
          <p:cNvCxnSpPr>
            <a:stCxn id="546" idx="1"/>
            <a:endCxn id="536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0" name="Google Shape;560;p35"/>
          <p:cNvCxnSpPr>
            <a:endCxn id="536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61" name="Google Shape;56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35"/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63" name="Google Shape;5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35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65" name="Google Shape;5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35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67" name="Google Shape;5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35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69" name="Google Shape;569;p35"/>
          <p:cNvCxnSpPr>
            <a:endCxn id="545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0" name="Google Shape;570;p35"/>
          <p:cNvCxnSpPr>
            <a:stCxn id="563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1" name="Google Shape;571;p35"/>
          <p:cNvCxnSpPr>
            <a:stCxn id="565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35"/>
          <p:cNvCxnSpPr>
            <a:endCxn id="545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3" name="Google Shape;5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35"/>
          <p:cNvSpPr txBox="1"/>
          <p:nvPr/>
        </p:nvSpPr>
        <p:spPr>
          <a:xfrm>
            <a:off x="1692725" y="5476868"/>
            <a:ext cx="304824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75" name="Google Shape;5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35"/>
          <p:cNvSpPr txBox="1"/>
          <p:nvPr/>
        </p:nvSpPr>
        <p:spPr>
          <a:xfrm>
            <a:off x="4654152" y="5476868"/>
            <a:ext cx="2568455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77" name="Google Shape;57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12594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8" name="Google Shape;578;p35"/>
          <p:cNvCxnSpPr>
            <a:endCxn id="561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9" name="Google Shape;579;p35"/>
          <p:cNvCxnSpPr>
            <a:endCxn id="561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0" name="Google Shape;580;p35"/>
          <p:cNvSpPr txBox="1"/>
          <p:nvPr/>
        </p:nvSpPr>
        <p:spPr>
          <a:xfrm>
            <a:off x="3695243" y="624827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81" name="Google Shape;58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44752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35"/>
          <p:cNvSpPr txBox="1"/>
          <p:nvPr/>
        </p:nvSpPr>
        <p:spPr>
          <a:xfrm>
            <a:off x="5900075" y="6280435"/>
            <a:ext cx="241619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83" name="Google Shape;58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44752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35"/>
          <p:cNvSpPr txBox="1"/>
          <p:nvPr/>
        </p:nvSpPr>
        <p:spPr>
          <a:xfrm>
            <a:off x="8428052" y="6280435"/>
            <a:ext cx="2523743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85" name="Google Shape;585;p35"/>
          <p:cNvCxnSpPr>
            <a:stCxn id="577" idx="0"/>
            <a:endCxn id="575" idx="2"/>
          </p:cNvCxnSpPr>
          <p:nvPr/>
        </p:nvCxnSpPr>
        <p:spPr>
          <a:xfrm flipV="1">
            <a:off x="3497290" y="5943204"/>
            <a:ext cx="916972" cy="3693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6" name="Google Shape;586;p35"/>
          <p:cNvCxnSpPr>
            <a:stCxn id="575" idx="2"/>
            <a:endCxn id="581" idx="0"/>
          </p:cNvCxnSpPr>
          <p:nvPr/>
        </p:nvCxnSpPr>
        <p:spPr>
          <a:xfrm>
            <a:off x="4414262" y="5943204"/>
            <a:ext cx="1287863" cy="4015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7" name="Google Shape;587;p35"/>
          <p:cNvCxnSpPr>
            <a:stCxn id="575" idx="2"/>
            <a:endCxn id="583" idx="0"/>
          </p:cNvCxnSpPr>
          <p:nvPr/>
        </p:nvCxnSpPr>
        <p:spPr>
          <a:xfrm>
            <a:off x="4414262" y="5943204"/>
            <a:ext cx="3815839" cy="4015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8" name="Google Shape;588;p35"/>
          <p:cNvSpPr txBox="1"/>
          <p:nvPr/>
        </p:nvSpPr>
        <p:spPr>
          <a:xfrm>
            <a:off x="853381" y="67333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~/Documents/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89" name="Google Shape;589;p35"/>
          <p:cNvCxnSpPr/>
          <p:nvPr/>
        </p:nvCxnSpPr>
        <p:spPr>
          <a:xfrm>
            <a:off x="479000" y="455633"/>
            <a:ext cx="3808800" cy="2652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6"/>
          <p:cNvSpPr txBox="1">
            <a:spLocks noGrp="1"/>
          </p:cNvSpPr>
          <p:nvPr>
            <p:ph type="title"/>
          </p:nvPr>
        </p:nvSpPr>
        <p:spPr>
          <a:xfrm>
            <a:off x="1020034" y="531374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800">
                <a:latin typeface="Raleway"/>
                <a:ea typeface="Raleway"/>
                <a:cs typeface="Raleway"/>
                <a:sym typeface="Raleway"/>
              </a:rPr>
              <a:t>Working Directory</a:t>
            </a:r>
            <a:endParaRPr sz="4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95" name="Google Shape;595;p36"/>
          <p:cNvSpPr txBox="1">
            <a:spLocks noGrp="1"/>
          </p:cNvSpPr>
          <p:nvPr>
            <p:ph type="subTitle" idx="1"/>
          </p:nvPr>
        </p:nvSpPr>
        <p:spPr>
          <a:xfrm>
            <a:off x="1248334" y="1859174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dirty="0">
                <a:solidFill>
                  <a:schemeClr val="tx1"/>
                </a:solidFill>
                <a:latin typeface="+mn-lt"/>
              </a:rPr>
              <a:t>A directory in the filesystem associated with a running process or program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</a:pP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</a:pPr>
            <a:r>
              <a:rPr lang="en" dirty="0">
                <a:solidFill>
                  <a:schemeClr val="tx1"/>
                </a:solidFill>
                <a:latin typeface="+mn-lt"/>
              </a:rPr>
              <a:t>&gt;&gt; Where the computer starts when looking for files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  <a:spcAft>
                <a:spcPts val="2667"/>
              </a:spcAft>
            </a:pPr>
            <a:r>
              <a:rPr lang="en" dirty="0">
                <a:solidFill>
                  <a:schemeClr val="tx1"/>
                </a:solidFill>
                <a:latin typeface="+mn-lt"/>
              </a:rPr>
              <a:t>&gt;&gt; Relative File Paths</a:t>
            </a:r>
            <a:endParaRPr dirty="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7"/>
          <p:cNvSpPr/>
          <p:nvPr/>
        </p:nvSpPr>
        <p:spPr>
          <a:xfrm>
            <a:off x="3063631" y="600578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1" name="Google Shape;601;p37"/>
          <p:cNvSpPr/>
          <p:nvPr/>
        </p:nvSpPr>
        <p:spPr>
          <a:xfrm>
            <a:off x="1519421" y="4155796"/>
            <a:ext cx="2585725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02" name="Google Shape;6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37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04" name="Google Shape;6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37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06" name="Google Shape;60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37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8" name="Google Shape;608;p37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9" name="Google Shape;609;p37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10" name="Google Shape;610;p37"/>
          <p:cNvCxnSpPr>
            <a:endCxn id="608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1" name="Google Shape;611;p37"/>
          <p:cNvCxnSpPr>
            <a:endCxn id="608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37"/>
          <p:cNvCxnSpPr>
            <a:stCxn id="608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13" name="Google Shape;6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37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15" name="Google Shape;6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37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17" name="Google Shape;6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2" name="Google Shape;622;p37"/>
          <p:cNvCxnSpPr>
            <a:stCxn id="602" idx="2"/>
            <a:endCxn id="620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3" name="Google Shape;623;p37"/>
          <p:cNvCxnSpPr>
            <a:stCxn id="619" idx="0"/>
            <a:endCxn id="602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4" name="Google Shape;624;p37"/>
          <p:cNvCxnSpPr>
            <a:stCxn id="618" idx="0"/>
            <a:endCxn id="602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5" name="Google Shape;625;p37"/>
          <p:cNvCxnSpPr>
            <a:stCxn id="617" idx="0"/>
            <a:endCxn id="606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6" name="Google Shape;626;p37"/>
          <p:cNvCxnSpPr>
            <a:stCxn id="621" idx="0"/>
            <a:endCxn id="606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7" name="Google Shape;627;p37"/>
          <p:cNvCxnSpPr>
            <a:stCxn id="614" idx="1"/>
            <a:endCxn id="604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8" name="Google Shape;628;p37"/>
          <p:cNvCxnSpPr>
            <a:endCxn id="604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29" name="Google Shape;6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37"/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31" name="Google Shape;63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37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33" name="Google Shape;63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37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35" name="Google Shape;6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37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37" name="Google Shape;637;p37"/>
          <p:cNvCxnSpPr>
            <a:endCxn id="613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8" name="Google Shape;638;p37"/>
          <p:cNvCxnSpPr>
            <a:stCxn id="631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9" name="Google Shape;639;p37"/>
          <p:cNvCxnSpPr>
            <a:stCxn id="633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0" name="Google Shape;640;p37"/>
          <p:cNvCxnSpPr>
            <a:endCxn id="613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1" name="Google Shape;6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37"/>
          <p:cNvSpPr txBox="1"/>
          <p:nvPr/>
        </p:nvSpPr>
        <p:spPr>
          <a:xfrm>
            <a:off x="1692725" y="5476868"/>
            <a:ext cx="272136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43" name="Google Shape;64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37"/>
          <p:cNvSpPr txBox="1"/>
          <p:nvPr/>
        </p:nvSpPr>
        <p:spPr>
          <a:xfrm>
            <a:off x="4654153" y="5476868"/>
            <a:ext cx="272136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45" name="Google Shape;64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12594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6" name="Google Shape;646;p37"/>
          <p:cNvCxnSpPr>
            <a:endCxn id="629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7" name="Google Shape;647;p37"/>
          <p:cNvCxnSpPr>
            <a:endCxn id="629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8" name="Google Shape;648;p37"/>
          <p:cNvSpPr txBox="1"/>
          <p:nvPr/>
        </p:nvSpPr>
        <p:spPr>
          <a:xfrm>
            <a:off x="3695243" y="624827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49" name="Google Shape;64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44752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37"/>
          <p:cNvSpPr txBox="1"/>
          <p:nvPr/>
        </p:nvSpPr>
        <p:spPr>
          <a:xfrm>
            <a:off x="5900076" y="6280435"/>
            <a:ext cx="2459888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51" name="Google Shape;65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44752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37"/>
          <p:cNvSpPr txBox="1"/>
          <p:nvPr/>
        </p:nvSpPr>
        <p:spPr>
          <a:xfrm>
            <a:off x="8428052" y="6280435"/>
            <a:ext cx="2703773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53" name="Google Shape;653;p37"/>
          <p:cNvCxnSpPr>
            <a:stCxn id="645" idx="0"/>
            <a:endCxn id="643" idx="2"/>
          </p:cNvCxnSpPr>
          <p:nvPr/>
        </p:nvCxnSpPr>
        <p:spPr>
          <a:xfrm flipV="1">
            <a:off x="3497290" y="5943204"/>
            <a:ext cx="916972" cy="3693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37"/>
          <p:cNvCxnSpPr>
            <a:stCxn id="643" idx="2"/>
            <a:endCxn id="649" idx="0"/>
          </p:cNvCxnSpPr>
          <p:nvPr/>
        </p:nvCxnSpPr>
        <p:spPr>
          <a:xfrm>
            <a:off x="4414262" y="5943204"/>
            <a:ext cx="1287863" cy="4015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5" name="Google Shape;655;p37"/>
          <p:cNvCxnSpPr>
            <a:stCxn id="643" idx="2"/>
            <a:endCxn id="651" idx="0"/>
          </p:cNvCxnSpPr>
          <p:nvPr/>
        </p:nvCxnSpPr>
        <p:spPr>
          <a:xfrm>
            <a:off x="4414262" y="5943204"/>
            <a:ext cx="3815839" cy="4015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37"/>
          <p:cNvSpPr txBox="1"/>
          <p:nvPr/>
        </p:nvSpPr>
        <p:spPr>
          <a:xfrm>
            <a:off x="911301" y="123917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Relative Path from </a:t>
            </a:r>
            <a:r>
              <a:rPr lang="en" sz="2400" dirty="0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4028300" y="2882800"/>
            <a:ext cx="2898682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78531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 err="1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4028300" y="2882800"/>
            <a:ext cx="2898682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78531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 err="1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Documents/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6402191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6B7BFBD-C488-4B5B-ABE5-8256F3FFB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2BA7674F-A261-445A-AE3A-A0AA30620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71285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53A58C-A067-4B87-B48C-CB90C1FA0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632" y="1010265"/>
            <a:ext cx="11115368" cy="58477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270D9-56EF-5ADF-D330-6562978F7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099" y="1653731"/>
            <a:ext cx="8110584" cy="3935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8800"/>
              <a:t>..      means go up a level</a:t>
            </a:r>
          </a:p>
        </p:txBody>
      </p:sp>
    </p:spTree>
    <p:extLst>
      <p:ext uri="{BB962C8B-B14F-4D97-AF65-F5344CB8AC3E}">
        <p14:creationId xmlns:p14="http://schemas.microsoft.com/office/powerpoint/2010/main" val="143393851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3902630" y="4197356"/>
            <a:ext cx="2227706" cy="1001024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78531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../Documents/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2942800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29CC5-DE1A-7C08-7F36-39240DEE3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Programming Languages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80E6A-5B45-1A1A-0D8D-43693C577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Calibri"/>
                <a:cs typeface="Calibri"/>
              </a:rPr>
              <a:t>A system for giving instructions to a computer (writing code)</a:t>
            </a:r>
            <a:endParaRPr lang="en-US"/>
          </a:p>
          <a:p>
            <a:pPr lvl="1"/>
            <a:r>
              <a:rPr lang="en-US">
                <a:ea typeface="Calibri"/>
                <a:cs typeface="Calibri"/>
              </a:rPr>
              <a:t>Specific words and characters in a specific order</a:t>
            </a:r>
          </a:p>
          <a:p>
            <a:pPr lvl="1"/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000983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1179869" y="5149096"/>
            <a:ext cx="2898682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78531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../Documents/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28064758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1179869" y="5149096"/>
            <a:ext cx="2898682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78531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../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338637783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43"/>
          <p:cNvSpPr txBox="1">
            <a:spLocks noGrp="1"/>
          </p:cNvSpPr>
          <p:nvPr>
            <p:ph type="title"/>
          </p:nvPr>
        </p:nvSpPr>
        <p:spPr>
          <a:xfrm>
            <a:off x="1035532" y="655360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But what is the Working Directory for R?</a:t>
            </a:r>
            <a:endParaRPr/>
          </a:p>
        </p:txBody>
      </p:sp>
      <p:sp>
        <p:nvSpPr>
          <p:cNvPr id="967" name="Google Shape;967;p43"/>
          <p:cNvSpPr txBox="1">
            <a:spLocks noGrp="1"/>
          </p:cNvSpPr>
          <p:nvPr>
            <p:ph type="body" idx="1"/>
          </p:nvPr>
        </p:nvSpPr>
        <p:spPr>
          <a:xfrm>
            <a:off x="1035532" y="1598626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2133"/>
              </a:spcBef>
            </a:pPr>
            <a:r>
              <a:rPr lang="en" sz="3200" dirty="0"/>
              <a:t>Default: home directory</a:t>
            </a:r>
            <a:endParaRPr sz="3200" dirty="0"/>
          </a:p>
          <a:p>
            <a:r>
              <a:rPr lang="en" sz="3200" dirty="0"/>
              <a:t>RStudio Projects: the folder you associate with the project</a:t>
            </a:r>
            <a:endParaRPr sz="3200"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lang="en" sz="3200"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3200" dirty="0"/>
              <a:t>&gt;&gt; You can set or change the working directory</a:t>
            </a: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lang="en" sz="3200"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3200" i="1" dirty="0"/>
              <a:t>Let’s go to R for a minute…</a:t>
            </a: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7" name="Group 976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78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79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981" name="Rectangle 980">
            <a:extLst>
              <a:ext uri="{FF2B5EF4-FFF2-40B4-BE49-F238E27FC236}">
                <a16:creationId xmlns:a16="http://schemas.microsoft.com/office/drawing/2014/main" id="{F6B7BFBD-C488-4B5B-ABE5-8256F3FFB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83" name="Freeform 6">
            <a:extLst>
              <a:ext uri="{FF2B5EF4-FFF2-40B4-BE49-F238E27FC236}">
                <a16:creationId xmlns:a16="http://schemas.microsoft.com/office/drawing/2014/main" id="{2BA7674F-A261-445A-AE3A-A0AA30620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71285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985" name="Rectangle 984">
            <a:extLst>
              <a:ext uri="{FF2B5EF4-FFF2-40B4-BE49-F238E27FC236}">
                <a16:creationId xmlns:a16="http://schemas.microsoft.com/office/drawing/2014/main" id="{BA53A58C-A067-4B87-B48C-CB90C1FA0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632" y="1010265"/>
            <a:ext cx="11115368" cy="58477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2" name="Google Shape;972;p44"/>
          <p:cNvSpPr txBox="1">
            <a:spLocks noGrp="1"/>
          </p:cNvSpPr>
          <p:nvPr>
            <p:ph type="title"/>
          </p:nvPr>
        </p:nvSpPr>
        <p:spPr>
          <a:xfrm>
            <a:off x="1720099" y="1653731"/>
            <a:ext cx="8110584" cy="3935906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8800" cap="all"/>
              <a:t>Why not just use absolute paths?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45"/>
          <p:cNvSpPr txBox="1">
            <a:spLocks noGrp="1"/>
          </p:cNvSpPr>
          <p:nvPr>
            <p:ph type="title"/>
          </p:nvPr>
        </p:nvSpPr>
        <p:spPr>
          <a:xfrm>
            <a:off x="1097525" y="624364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Store Project Files Together</a:t>
            </a:r>
            <a:endParaRPr/>
          </a:p>
        </p:txBody>
      </p:sp>
      <p:sp>
        <p:nvSpPr>
          <p:cNvPr id="978" name="Google Shape;978;p45"/>
          <p:cNvSpPr txBox="1">
            <a:spLocks noGrp="1"/>
          </p:cNvSpPr>
          <p:nvPr>
            <p:ph type="body" idx="1"/>
          </p:nvPr>
        </p:nvSpPr>
        <p:spPr>
          <a:xfrm>
            <a:off x="1097525" y="1567630"/>
            <a:ext cx="11360800" cy="505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project_directory</a:t>
            </a:r>
            <a:endParaRPr/>
          </a:p>
          <a:p>
            <a:pPr>
              <a:spcBef>
                <a:spcPts val="2133"/>
              </a:spcBef>
              <a:buChar char="➢"/>
            </a:pPr>
            <a:r>
              <a:rPr lang="en"/>
              <a:t>code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process_data.r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make_graphs.r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estimate_model.r</a:t>
            </a:r>
            <a:endParaRPr/>
          </a:p>
          <a:p>
            <a:pPr>
              <a:buChar char="➢"/>
            </a:pPr>
            <a:r>
              <a:rPr lang="en"/>
              <a:t>data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people.csv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exam1.csv</a:t>
            </a:r>
            <a:endParaRPr/>
          </a:p>
          <a:p>
            <a:pPr>
              <a:buChar char="➢"/>
            </a:pPr>
            <a:r>
              <a:rPr lang="en"/>
              <a:t>output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impact_plot.pdf</a:t>
            </a:r>
            <a:endParaRPr/>
          </a:p>
          <a:p>
            <a:pPr>
              <a:buChar char="➢"/>
            </a:pPr>
            <a:r>
              <a:rPr lang="en"/>
              <a:t>reports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chapter1.docx</a:t>
            </a:r>
            <a:endParaRPr/>
          </a:p>
        </p:txBody>
      </p:sp>
      <p:grpSp>
        <p:nvGrpSpPr>
          <p:cNvPr id="979" name="Google Shape;979;p45"/>
          <p:cNvGrpSpPr/>
          <p:nvPr/>
        </p:nvGrpSpPr>
        <p:grpSpPr>
          <a:xfrm>
            <a:off x="3789692" y="1935231"/>
            <a:ext cx="6465167" cy="603233"/>
            <a:chOff x="2330825" y="1428175"/>
            <a:chExt cx="4848875" cy="452425"/>
          </a:xfrm>
        </p:grpSpPr>
        <p:cxnSp>
          <p:nvCxnSpPr>
            <p:cNvPr id="980" name="Google Shape;980;p45"/>
            <p:cNvCxnSpPr/>
            <p:nvPr/>
          </p:nvCxnSpPr>
          <p:spPr>
            <a:xfrm rot="10800000">
              <a:off x="2330825" y="1428175"/>
              <a:ext cx="2199300" cy="3681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81" name="Google Shape;981;p45"/>
            <p:cNvSpPr txBox="1"/>
            <p:nvPr/>
          </p:nvSpPr>
          <p:spPr>
            <a:xfrm>
              <a:off x="4610200" y="1623800"/>
              <a:ext cx="2569500" cy="25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2400">
                  <a:solidFill>
                    <a:srgbClr val="FF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working directory</a:t>
              </a:r>
              <a:endParaRPr sz="2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0941" y="233601"/>
            <a:ext cx="8654267" cy="4831636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7"/>
          <p:cNvSpPr txBox="1"/>
          <p:nvPr/>
        </p:nvSpPr>
        <p:spPr>
          <a:xfrm>
            <a:off x="1190808" y="5243200"/>
            <a:ext cx="11601200" cy="16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Roboto Mono"/>
                <a:ea typeface="Roboto Mono"/>
                <a:cs typeface="Roboto Mono"/>
                <a:sym typeface="Roboto Mono"/>
              </a:rPr>
              <a:t>A)</a:t>
            </a:r>
            <a:r>
              <a:rPr lang="en" sz="3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msms/data/2009-01-14/yeast/yeast.sqt</a:t>
            </a:r>
            <a:endParaRPr sz="32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" sz="3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B)</a:t>
            </a:r>
            <a:r>
              <a:rPr lang="en" sz="3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../data/2009-01-14/yeast/yeast.sqt</a:t>
            </a:r>
            <a:endParaRPr sz="32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>
              <a:buClr>
                <a:schemeClr val="dk2"/>
              </a:buClr>
              <a:buSzPts val="1100"/>
            </a:pPr>
            <a:r>
              <a:rPr lang="en" sz="3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C)</a:t>
            </a:r>
            <a:r>
              <a:rPr lang="en" sz="3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~/data/2009-01-14/yeast/yeast.sqt</a:t>
            </a:r>
            <a:endParaRPr sz="32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94" name="Google Shape;994;p47"/>
          <p:cNvSpPr/>
          <p:nvPr/>
        </p:nvSpPr>
        <p:spPr>
          <a:xfrm>
            <a:off x="7239275" y="1408967"/>
            <a:ext cx="747600" cy="479200"/>
          </a:xfrm>
          <a:prstGeom prst="rect">
            <a:avLst/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ACBAF4-BFB1-B6EE-0E5A-210670A452C2}"/>
              </a:ext>
            </a:extLst>
          </p:cNvPr>
          <p:cNvSpPr txBox="1"/>
          <p:nvPr/>
        </p:nvSpPr>
        <p:spPr>
          <a:xfrm>
            <a:off x="835252" y="177534"/>
            <a:ext cx="609765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/>
              <a:t>A Quick Guide to Organizing Computational Biology Projects</a:t>
            </a:r>
          </a:p>
          <a:p>
            <a:r>
              <a:rPr lang="en-US" sz="1000"/>
              <a:t>William Stafford Noble, Published: July 31, 2009, </a:t>
            </a:r>
          </a:p>
          <a:p>
            <a:r>
              <a:rPr lang="en-US" sz="1000"/>
              <a:t>https://</a:t>
            </a:r>
            <a:r>
              <a:rPr lang="en-US" sz="1000" err="1"/>
              <a:t>doi.org</a:t>
            </a:r>
            <a:r>
              <a:rPr lang="en-US" sz="1000"/>
              <a:t>/10.1371/journal.pcbi.1000424</a:t>
            </a:r>
          </a:p>
        </p:txBody>
      </p:sp>
      <p:sp>
        <p:nvSpPr>
          <p:cNvPr id="4" name="Google Shape;994;p47">
            <a:extLst>
              <a:ext uri="{FF2B5EF4-FFF2-40B4-BE49-F238E27FC236}">
                <a16:creationId xmlns:a16="http://schemas.microsoft.com/office/drawing/2014/main" id="{EEA2F36B-8CDD-E423-FB5A-946DEA005E73}"/>
              </a:ext>
            </a:extLst>
          </p:cNvPr>
          <p:cNvSpPr/>
          <p:nvPr/>
        </p:nvSpPr>
        <p:spPr>
          <a:xfrm>
            <a:off x="4291585" y="4642104"/>
            <a:ext cx="729697" cy="267141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EC22F6C-6E19-2A32-74C2-8F8612A945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r="3131" b="1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D9C10B4-E6CF-4138-A430-ADE3DCF0F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59A08B30-802F-44BB-8817-40AAE17DB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FB93F8E6-40C5-4DF8-B869-00349BD46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7DC1DB-EAED-FB8C-9D9B-169131D49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chemeClr val="bg2"/>
                </a:solidFill>
              </a:rPr>
              <a:t>Back to RStudio…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27F19-DD9A-57A5-944C-5B359A1DF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300">
                <a:solidFill>
                  <a:schemeClr val="bg2"/>
                </a:solidFill>
              </a:rPr>
              <a:t>Open script5.R</a:t>
            </a:r>
          </a:p>
        </p:txBody>
      </p:sp>
    </p:spTree>
    <p:extLst>
      <p:ext uri="{BB962C8B-B14F-4D97-AF65-F5344CB8AC3E}">
        <p14:creationId xmlns:p14="http://schemas.microsoft.com/office/powerpoint/2010/main" val="306409239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4CAB47AC-62E5-3E5E-CD88-9978DCC1E5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843" b="9887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0C043A-6138-B300-C56E-9827523D7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Working with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74687-57E7-7990-98BF-179EB4150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300" dirty="0"/>
              <a:t>Reading and writing</a:t>
            </a:r>
          </a:p>
        </p:txBody>
      </p:sp>
    </p:spTree>
    <p:extLst>
      <p:ext uri="{BB962C8B-B14F-4D97-AF65-F5344CB8AC3E}">
        <p14:creationId xmlns:p14="http://schemas.microsoft.com/office/powerpoint/2010/main" val="2595042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1"/>
          <p:cNvSpPr txBox="1">
            <a:spLocks noGrp="1"/>
          </p:cNvSpPr>
          <p:nvPr>
            <p:ph type="title"/>
          </p:nvPr>
        </p:nvSpPr>
        <p:spPr>
          <a:xfrm>
            <a:off x="831200" y="471884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400" dirty="0"/>
              <a:t>Plain Text Files</a:t>
            </a:r>
            <a:endParaRPr sz="4400" dirty="0"/>
          </a:p>
        </p:txBody>
      </p:sp>
      <p:sp>
        <p:nvSpPr>
          <p:cNvPr id="1019" name="Google Shape;1019;p51"/>
          <p:cNvSpPr txBox="1">
            <a:spLocks noGrp="1"/>
          </p:cNvSpPr>
          <p:nvPr>
            <p:ph type="subTitle" idx="1"/>
          </p:nvPr>
        </p:nvSpPr>
        <p:spPr>
          <a:xfrm>
            <a:off x="1059600" y="1951400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dirty="0">
                <a:solidFill>
                  <a:schemeClr val="tx1"/>
                </a:solidFill>
                <a:latin typeface="+mn-lt"/>
              </a:rPr>
              <a:t>Common extensions: .txt, .tab, .csv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</a:pPr>
            <a:r>
              <a:rPr lang="en" dirty="0">
                <a:solidFill>
                  <a:schemeClr val="tx1"/>
                </a:solidFill>
                <a:latin typeface="+mn-lt"/>
              </a:rPr>
              <a:t>Also plain text: 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</a:pPr>
            <a:r>
              <a:rPr lang="en" dirty="0">
                <a:solidFill>
                  <a:schemeClr val="tx1"/>
                </a:solidFill>
                <a:latin typeface="+mn-lt"/>
              </a:rPr>
              <a:t>  Data files: XML, JSON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</a:pPr>
            <a:r>
              <a:rPr lang="en" dirty="0">
                <a:solidFill>
                  <a:schemeClr val="tx1"/>
                </a:solidFill>
                <a:latin typeface="+mn-lt"/>
              </a:rPr>
              <a:t>  Markup: HTML, Markdown (.md), LaTeX (.</a:t>
            </a:r>
            <a:r>
              <a:rPr lang="en" dirty="0" err="1">
                <a:solidFill>
                  <a:schemeClr val="tx1"/>
                </a:solidFill>
                <a:latin typeface="+mn-lt"/>
              </a:rPr>
              <a:t>tex</a:t>
            </a:r>
            <a:r>
              <a:rPr lang="en" dirty="0">
                <a:solidFill>
                  <a:schemeClr val="tx1"/>
                </a:solidFill>
                <a:latin typeface="+mn-lt"/>
              </a:rPr>
              <a:t>)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  <a:spcAft>
                <a:spcPts val="2667"/>
              </a:spcAft>
            </a:pPr>
            <a:r>
              <a:rPr lang="en" dirty="0">
                <a:solidFill>
                  <a:schemeClr val="tx1"/>
                </a:solidFill>
                <a:latin typeface="+mn-lt"/>
              </a:rPr>
              <a:t>  Code: R scripts (.r), Python scripts (.</a:t>
            </a:r>
            <a:r>
              <a:rPr lang="en" dirty="0" err="1">
                <a:solidFill>
                  <a:schemeClr val="tx1"/>
                </a:solidFill>
                <a:latin typeface="+mn-lt"/>
              </a:rPr>
              <a:t>py</a:t>
            </a:r>
            <a:r>
              <a:rPr lang="en" dirty="0">
                <a:solidFill>
                  <a:schemeClr val="tx1"/>
                </a:solidFill>
                <a:latin typeface="+mn-lt"/>
              </a:rPr>
              <a:t>)</a:t>
            </a:r>
            <a:endParaRPr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20" name="Google Shape;1020;p51"/>
          <p:cNvSpPr txBox="1"/>
          <p:nvPr/>
        </p:nvSpPr>
        <p:spPr>
          <a:xfrm>
            <a:off x="7453833" y="198600"/>
            <a:ext cx="4521200" cy="133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NO FORMATTING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algn="ctr"/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NO IMAGES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52"/>
          <p:cNvSpPr txBox="1"/>
          <p:nvPr/>
        </p:nvSpPr>
        <p:spPr>
          <a:xfrm>
            <a:off x="751524" y="3786809"/>
            <a:ext cx="12033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 u="sng" dirty="0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https://raw.githubusercontent.com/nuitrcs/rworkshops/master/README.md</a:t>
            </a:r>
            <a:endParaRPr sz="1333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2D0B11F-F521-CBD0-94E8-5C8B0B67CC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15" b="57862"/>
          <a:stretch/>
        </p:blipFill>
        <p:spPr>
          <a:xfrm>
            <a:off x="831200" y="1351866"/>
            <a:ext cx="9336693" cy="2434943"/>
          </a:xfrm>
          <a:prstGeom prst="rect">
            <a:avLst/>
          </a:prstGeom>
        </p:spPr>
      </p:pic>
      <p:sp>
        <p:nvSpPr>
          <p:cNvPr id="2" name="Google Shape;1018;p51">
            <a:extLst>
              <a:ext uri="{FF2B5EF4-FFF2-40B4-BE49-F238E27FC236}">
                <a16:creationId xmlns:a16="http://schemas.microsoft.com/office/drawing/2014/main" id="{E60DDC37-A821-4119-10B7-69E7B95A9BD5}"/>
              </a:ext>
            </a:extLst>
          </p:cNvPr>
          <p:cNvSpPr txBox="1">
            <a:spLocks/>
          </p:cNvSpPr>
          <p:nvPr/>
        </p:nvSpPr>
        <p:spPr>
          <a:xfrm>
            <a:off x="831200" y="471884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Plain Text Files</a:t>
            </a:r>
          </a:p>
        </p:txBody>
      </p:sp>
      <p:pic>
        <p:nvPicPr>
          <p:cNvPr id="4" name="Picture 3" descr="A table of numbers with numbers&#10;&#10;Description automatically generated">
            <a:extLst>
              <a:ext uri="{FF2B5EF4-FFF2-40B4-BE49-F238E27FC236}">
                <a16:creationId xmlns:a16="http://schemas.microsoft.com/office/drawing/2014/main" id="{0210C460-E577-BB29-E2FF-6A96F1EFC5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831199" y="4396331"/>
            <a:ext cx="9339375" cy="1905078"/>
          </a:xfrm>
          <a:prstGeom prst="rect">
            <a:avLst/>
          </a:prstGeom>
        </p:spPr>
      </p:pic>
      <p:sp>
        <p:nvSpPr>
          <p:cNvPr id="5" name="Google Shape;1032;p53">
            <a:extLst>
              <a:ext uri="{FF2B5EF4-FFF2-40B4-BE49-F238E27FC236}">
                <a16:creationId xmlns:a16="http://schemas.microsoft.com/office/drawing/2014/main" id="{E2F768C5-1C07-DC00-A605-3CC655BECDA4}"/>
              </a:ext>
            </a:extLst>
          </p:cNvPr>
          <p:cNvSpPr txBox="1"/>
          <p:nvPr/>
        </p:nvSpPr>
        <p:spPr>
          <a:xfrm>
            <a:off x="751524" y="6259152"/>
            <a:ext cx="5596000" cy="5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File: </a:t>
            </a:r>
            <a:r>
              <a:rPr lang="en" b="1" dirty="0" err="1">
                <a:latin typeface="Roboto Mono"/>
                <a:ea typeface="Roboto Mono"/>
                <a:cs typeface="Roboto Mono"/>
                <a:sym typeface="Roboto Mono"/>
              </a:rPr>
              <a:t>molecule.pdb</a:t>
            </a:r>
            <a:endParaRPr b="1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fce84db-8738-4c7b-9bdc-65b9500871f6" xsi:nil="true"/>
    <lcf76f155ced4ddcb4097134ff3c332f xmlns="2abaa01e-9938-407e-aa0b-10580c653abd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BC9924B2BE754D9B1ADDA1D4CEDCCC" ma:contentTypeVersion="16" ma:contentTypeDescription="Create a new document." ma:contentTypeScope="" ma:versionID="b96fb75385f2de2834d3ba8a0fc800dc">
  <xsd:schema xmlns:xsd="http://www.w3.org/2001/XMLSchema" xmlns:xs="http://www.w3.org/2001/XMLSchema" xmlns:p="http://schemas.microsoft.com/office/2006/metadata/properties" xmlns:ns2="2abaa01e-9938-407e-aa0b-10580c653abd" xmlns:ns3="7be34c64-93b8-4842-bfae-c3106b8c53c2" xmlns:ns4="efce84db-8738-4c7b-9bdc-65b9500871f6" targetNamespace="http://schemas.microsoft.com/office/2006/metadata/properties" ma:root="true" ma:fieldsID="cf225bfe994d390faf7eb532d2de7d3f" ns2:_="" ns3:_="" ns4:_="">
    <xsd:import namespace="2abaa01e-9938-407e-aa0b-10580c653abd"/>
    <xsd:import namespace="7be34c64-93b8-4842-bfae-c3106b8c53c2"/>
    <xsd:import namespace="efce84db-8738-4c7b-9bdc-65b9500871f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baa01e-9938-407e-aa0b-10580c653a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c2d55d72-5afa-45f9-90b6-e0708aeee9a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e34c64-93b8-4842-bfae-c3106b8c53c2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ce84db-8738-4c7b-9bdc-65b9500871f6" elementFormDefault="qualified">
    <xsd:import namespace="http://schemas.microsoft.com/office/2006/documentManagement/types"/>
    <xsd:import namespace="http://schemas.microsoft.com/office/infopath/2007/PartnerControls"/>
    <xsd:element name="TaxCatchAll" ma:index="22" nillable="true" ma:displayName="Taxonomy Catch All Column" ma:hidden="true" ma:list="{9c316fb5-9e31-4487-b45f-917c480130b2}" ma:internalName="TaxCatchAll" ma:showField="CatchAllData" ma:web="7be34c64-93b8-4842-bfae-c3106b8c53c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881B9B2-589A-4B62-BE41-6C07864EBA6D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2abaa01e-9938-407e-aa0b-10580c653abd"/>
    <ds:schemaRef ds:uri="http://www.w3.org/XML/1998/namespace"/>
    <ds:schemaRef ds:uri="http://schemas.microsoft.com/office/infopath/2007/PartnerControls"/>
    <ds:schemaRef ds:uri="http://purl.org/dc/terms/"/>
    <ds:schemaRef ds:uri="7be34c64-93b8-4842-bfae-c3106b8c53c2"/>
    <ds:schemaRef ds:uri="http://purl.org/dc/elements/1.1/"/>
    <ds:schemaRef ds:uri="efce84db-8738-4c7b-9bdc-65b9500871f6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9563E6E-9694-4D35-B5D1-9262EC8E85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F7ED96-9ABF-417E-BED2-12DF7EBEC62E}">
  <ds:schemaRefs>
    <ds:schemaRef ds:uri="2abaa01e-9938-407e-aa0b-10580c653abd"/>
    <ds:schemaRef ds:uri="7be34c64-93b8-4842-bfae-c3106b8c53c2"/>
    <ds:schemaRef ds:uri="efce84db-8738-4c7b-9bdc-65b9500871f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{8739391C-F1BE-B748-9A9A-A14E4DBA6D6D}tf10001072</Template>
  <TotalTime>1613</TotalTime>
  <Words>3757</Words>
  <Application>Microsoft Macintosh PowerPoint</Application>
  <PresentationFormat>Widescreen</PresentationFormat>
  <Paragraphs>783</Paragraphs>
  <Slides>120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9" baseType="lpstr">
      <vt:lpstr>Arial</vt:lpstr>
      <vt:lpstr>Calibri</vt:lpstr>
      <vt:lpstr>Courier New</vt:lpstr>
      <vt:lpstr>Franklin Gothic Book</vt:lpstr>
      <vt:lpstr>Monaco</vt:lpstr>
      <vt:lpstr>Raleway</vt:lpstr>
      <vt:lpstr>Roboto Mono</vt:lpstr>
      <vt:lpstr>Source Sans Pro</vt:lpstr>
      <vt:lpstr>Crop</vt:lpstr>
      <vt:lpstr>R Programming Concepts</vt:lpstr>
      <vt:lpstr>Research Computing and Data Services</vt:lpstr>
      <vt:lpstr>BYOD</vt:lpstr>
      <vt:lpstr>What are we doing today?</vt:lpstr>
      <vt:lpstr>What are we doing?</vt:lpstr>
      <vt:lpstr>Terminology</vt:lpstr>
      <vt:lpstr>GUIs</vt:lpstr>
      <vt:lpstr>Problem:   How do we tell others what we did?  How do we keep track of what we did for ourselves?</vt:lpstr>
      <vt:lpstr>Programming Languages</vt:lpstr>
      <vt:lpstr>Console/Terminal/Shell/Command Line Interface</vt:lpstr>
      <vt:lpstr>Console/Terminal/Shell</vt:lpstr>
      <vt:lpstr>PowerPoint Presentation</vt:lpstr>
      <vt:lpstr>But that’s sometimes annoying and inconvenient…  and how do we record what we did?</vt:lpstr>
      <vt:lpstr>IDEs</vt:lpstr>
      <vt:lpstr>PowerPoint Presentation</vt:lpstr>
      <vt:lpstr>PowerPoint Presentation</vt:lpstr>
      <vt:lpstr>Everything that is an R command still has to run through the  R interpreter (in the R console in RStudio)</vt:lpstr>
      <vt:lpstr>Yay!</vt:lpstr>
      <vt:lpstr>PowerPoint Presentation</vt:lpstr>
      <vt:lpstr>Open RStudio</vt:lpstr>
      <vt:lpstr>Data Types &amp; Boolean Operators</vt:lpstr>
      <vt:lpstr>PowerPoint Presentation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Vectors and Lists</vt:lpstr>
      <vt:lpstr>Storing Multiple Values Together</vt:lpstr>
      <vt:lpstr>Variables</vt:lpstr>
      <vt:lpstr>Index the Values in a Vector</vt:lpstr>
      <vt:lpstr>Index the Values in a Vector</vt:lpstr>
      <vt:lpstr>Changing values in a vector</vt:lpstr>
      <vt:lpstr>Changing a variable</vt:lpstr>
      <vt:lpstr>Back to RStudio… </vt:lpstr>
      <vt:lpstr>Functions</vt:lpstr>
      <vt:lpstr>Functions</vt:lpstr>
      <vt:lpstr>Function Definitions</vt:lpstr>
      <vt:lpstr>Function Definitions: Function Name</vt:lpstr>
      <vt:lpstr>Function Definitions: Parameters</vt:lpstr>
      <vt:lpstr>Function Definitions: Parameter Names</vt:lpstr>
      <vt:lpstr>Function Definitions: Default Values</vt:lpstr>
      <vt:lpstr>Function Definitions: Required Parameters</vt:lpstr>
      <vt:lpstr>Function Definitions:   Additional Undefined Parameters</vt:lpstr>
      <vt:lpstr>Calling Functions: R: Named Arguments</vt:lpstr>
      <vt:lpstr>Calling Functions: R: Named Arguments</vt:lpstr>
      <vt:lpstr>Calling Functions: R: Positional Arguments</vt:lpstr>
      <vt:lpstr>Calling Functions: R: Positional Arguments</vt:lpstr>
      <vt:lpstr>Calling Functions: R: Positional and Named</vt:lpstr>
      <vt:lpstr>Calling Functions: R: Positional and Named</vt:lpstr>
      <vt:lpstr>Calling Functions: R: Positional and Named</vt:lpstr>
      <vt:lpstr>Calling Functions: R</vt:lpstr>
      <vt:lpstr>Calling Functions: R: Which will work?</vt:lpstr>
      <vt:lpstr>Calling Functions: R</vt:lpstr>
      <vt:lpstr>Calling Functions: R</vt:lpstr>
      <vt:lpstr>Calling Functions: R</vt:lpstr>
      <vt:lpstr>Calling Functions: R</vt:lpstr>
      <vt:lpstr>Calling Functions: Return Values</vt:lpstr>
      <vt:lpstr>Calling Functions: No Return Value</vt:lpstr>
      <vt:lpstr>Calling Functions: Variable Arguments</vt:lpstr>
      <vt:lpstr>Back to RStudio…</vt:lpstr>
      <vt:lpstr>File Systems</vt:lpstr>
      <vt:lpstr>File Paths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Absolute Paths</vt:lpstr>
      <vt:lpstr>PowerPoint Presentation</vt:lpstr>
      <vt:lpstr>PowerPoint Presentation</vt:lpstr>
      <vt:lpstr>PowerPoint Presentation</vt:lpstr>
      <vt:lpstr>Working Directory</vt:lpstr>
      <vt:lpstr>PowerPoint Presentation</vt:lpstr>
      <vt:lpstr>PowerPoint Presentation</vt:lpstr>
      <vt:lpstr>PowerPoint Presentation</vt:lpstr>
      <vt:lpstr>..      means go up a level</vt:lpstr>
      <vt:lpstr>PowerPoint Presentation</vt:lpstr>
      <vt:lpstr>PowerPoint Presentation</vt:lpstr>
      <vt:lpstr>PowerPoint Presentation</vt:lpstr>
      <vt:lpstr>But what is the Working Directory for R?</vt:lpstr>
      <vt:lpstr>Why not just use absolute paths?</vt:lpstr>
      <vt:lpstr>Store Project Files Together</vt:lpstr>
      <vt:lpstr>PowerPoint Presentation</vt:lpstr>
      <vt:lpstr>Back to RStudio…</vt:lpstr>
      <vt:lpstr>Working with Files</vt:lpstr>
      <vt:lpstr>Plain Text Files</vt:lpstr>
      <vt:lpstr>PowerPoint Presentation</vt:lpstr>
      <vt:lpstr>PowerPoint Presentation</vt:lpstr>
      <vt:lpstr>Plain Text Editors</vt:lpstr>
      <vt:lpstr>R Markdown/QuaRTo</vt:lpstr>
      <vt:lpstr>Data FRAMEs</vt:lpstr>
      <vt:lpstr>Rectangles of Data</vt:lpstr>
      <vt:lpstr>Rows: Observations</vt:lpstr>
      <vt:lpstr>Columns: Variables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 to RStudio…</vt:lpstr>
      <vt:lpstr>Workflow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Ritika Giri</cp:lastModifiedBy>
  <cp:revision>35</cp:revision>
  <dcterms:created xsi:type="dcterms:W3CDTF">2023-06-20T18:51:19Z</dcterms:created>
  <dcterms:modified xsi:type="dcterms:W3CDTF">2023-09-12T15:43:51Z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0x010100A0BC9924B2BE754D9B1ADDA1D4CEDCCC</vt:lpwstr>
  </property>
  <property fmtid="{D5CDD505-2E9C-101B-9397-08002B2CF9AE}" pid="3" name="MediaServiceImageTags">
    <vt:lpwstr/>
  </property>
</Properties>
</file>